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24"/>
  </p:notesMasterIdLst>
  <p:handoutMasterIdLst>
    <p:handoutMasterId r:id="rId25"/>
  </p:handoutMasterIdLst>
  <p:sldIdLst>
    <p:sldId id="1600" r:id="rId3"/>
    <p:sldId id="1880" r:id="rId4"/>
    <p:sldId id="1885" r:id="rId5"/>
    <p:sldId id="1642" r:id="rId6"/>
    <p:sldId id="1669" r:id="rId7"/>
    <p:sldId id="1304" r:id="rId8"/>
    <p:sldId id="1942" r:id="rId9"/>
    <p:sldId id="1305" r:id="rId10"/>
    <p:sldId id="1672" r:id="rId11"/>
    <p:sldId id="1306" r:id="rId12"/>
    <p:sldId id="1943" r:id="rId13"/>
    <p:sldId id="1674" r:id="rId14"/>
    <p:sldId id="1348" r:id="rId15"/>
    <p:sldId id="1877" r:id="rId16"/>
    <p:sldId id="1643" r:id="rId17"/>
    <p:sldId id="1644" r:id="rId18"/>
    <p:sldId id="1876" r:id="rId19"/>
    <p:sldId id="1350" r:id="rId20"/>
    <p:sldId id="1944" r:id="rId21"/>
    <p:sldId id="1879" r:id="rId22"/>
    <p:sldId id="18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ten Kate" initials="KtK" lastIdx="1" clrIdx="0">
    <p:extLst>
      <p:ext uri="{19B8F6BF-5375-455C-9EA6-DF929625EA0E}">
        <p15:presenceInfo xmlns:p15="http://schemas.microsoft.com/office/powerpoint/2012/main" userId="699bd6b92490cd22" providerId="Windows Live"/>
      </p:ext>
    </p:extLst>
  </p:cmAuthor>
  <p:cmAuthor id="2" name="Amrei Von Hase" initials="avh" lastIdx="8" clrIdx="1"/>
  <p:cmAuthor id="3" name="Amrei von Hase" initials="AvH" lastIdx="51" clrIdx="2">
    <p:extLst>
      <p:ext uri="{19B8F6BF-5375-455C-9EA6-DF929625EA0E}">
        <p15:presenceInfo xmlns:p15="http://schemas.microsoft.com/office/powerpoint/2012/main" userId="S-1-5-21-1663678848-3357185033-1859186257-1129" providerId="AD"/>
      </p:ext>
    </p:extLst>
  </p:cmAuthor>
  <p:cmAuthor id="4" name="Kerry ten Kate" initials="KtK [2]" lastIdx="1" clrIdx="3">
    <p:extLst>
      <p:ext uri="{19B8F6BF-5375-455C-9EA6-DF929625EA0E}">
        <p15:presenceInfo xmlns:p15="http://schemas.microsoft.com/office/powerpoint/2012/main" userId="S::ktenkate@forest-trends.org::67650bd9-cb32-4116-a6be-54fa68142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A32"/>
    <a:srgbClr val="CC0000"/>
    <a:srgbClr val="009999"/>
    <a:srgbClr val="CC6600"/>
    <a:srgbClr val="D18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8" autoAdjust="0"/>
    <p:restoredTop sz="91383" autoAdjust="0"/>
  </p:normalViewPr>
  <p:slideViewPr>
    <p:cSldViewPr snapToGrid="0">
      <p:cViewPr varScale="1">
        <p:scale>
          <a:sx n="79" d="100"/>
          <a:sy n="79" d="100"/>
        </p:scale>
        <p:origin x="180" y="64"/>
      </p:cViewPr>
      <p:guideLst>
        <p:guide orient="horz" pos="2136"/>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47" d="100"/>
          <a:sy n="47" d="100"/>
        </p:scale>
        <p:origin x="271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A64B0-8820-4446-B3FC-6DCE973207B7}" type="datetimeFigureOut">
              <a:rPr lang="en-US" smtClean="0"/>
              <a:t>2/17/2020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BFDE-8350-4B9E-8EB9-12048A222405}" type="slidenum">
              <a:rPr lang="en-US" smtClean="0"/>
              <a:t>‹#›</a:t>
            </a:fld>
            <a:endParaRPr lang="en-US"/>
          </a:p>
        </p:txBody>
      </p:sp>
    </p:spTree>
    <p:extLst>
      <p:ext uri="{BB962C8B-B14F-4D97-AF65-F5344CB8AC3E}">
        <p14:creationId xmlns:p14="http://schemas.microsoft.com/office/powerpoint/2010/main" val="10864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02FDA-DE64-40F6-8637-324925CF600C}" type="datetimeFigureOut">
              <a:rPr lang="en-GB" smtClean="0"/>
              <a:t>17/02/2020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DAD05-9F8E-438F-8658-A195C587F6E1}" type="slidenum">
              <a:rPr lang="en-GB" smtClean="0"/>
              <a:t>‹#›</a:t>
            </a:fld>
            <a:endParaRPr lang="en-GB"/>
          </a:p>
        </p:txBody>
      </p:sp>
    </p:spTree>
    <p:extLst>
      <p:ext uri="{BB962C8B-B14F-4D97-AF65-F5344CB8AC3E}">
        <p14:creationId xmlns:p14="http://schemas.microsoft.com/office/powerpoint/2010/main" val="33994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a:t>
            </a:fld>
            <a:endParaRPr lang="en-GB"/>
          </a:p>
        </p:txBody>
      </p:sp>
    </p:spTree>
    <p:extLst>
      <p:ext uri="{BB962C8B-B14F-4D97-AF65-F5344CB8AC3E}">
        <p14:creationId xmlns:p14="http://schemas.microsoft.com/office/powerpoint/2010/main" val="1383577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9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p92: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10</a:t>
            </a:fld>
            <a:endParaRPr sz="1300">
              <a:solidFill>
                <a:srgbClr val="000000"/>
              </a:solidFill>
              <a:latin typeface="Calibri"/>
              <a:ea typeface="Calibri"/>
              <a:cs typeface="Calibri"/>
              <a:sym typeface="Calibri"/>
            </a:endParaRPr>
          </a:p>
        </p:txBody>
      </p:sp>
      <p:sp>
        <p:nvSpPr>
          <p:cNvPr id="872" name="Google Shape;872;p92: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3758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744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056" rtl="0" eaLnBrk="1" fontAlgn="auto" latinLnBrk="0" hangingPunct="1">
              <a:lnSpc>
                <a:spcPct val="100000"/>
              </a:lnSpc>
              <a:spcBef>
                <a:spcPct val="0"/>
              </a:spcBef>
              <a:spcAft>
                <a:spcPts val="0"/>
              </a:spcAft>
              <a:buClrTx/>
              <a:buSzTx/>
              <a:buFontTx/>
              <a:buNone/>
              <a:tabLst/>
              <a:defRPr/>
            </a:pPr>
            <a:r>
              <a:rPr lang="en-ZA" dirty="0">
                <a:latin typeface="Times New Roman" panose="02020603050405020304" pitchFamily="18" charset="0"/>
                <a:cs typeface="Times New Roman" panose="02020603050405020304" pitchFamily="18" charset="0"/>
              </a:rPr>
              <a:t>This is the basic equation for ensuring</a:t>
            </a:r>
            <a:r>
              <a:rPr lang="en-ZA" baseline="0" dirty="0">
                <a:latin typeface="Times New Roman" panose="02020603050405020304" pitchFamily="18" charset="0"/>
                <a:cs typeface="Times New Roman" panose="02020603050405020304" pitchFamily="18" charset="0"/>
              </a:rPr>
              <a:t> that an offset’s gains genuinely balance the residual losses, using an area x condition currency.   It states that the losses need to be balanced by the gains.</a:t>
            </a:r>
          </a:p>
          <a:p>
            <a:pPr marL="0" marR="0" indent="0" algn="l" defTabSz="966056" rtl="0" eaLnBrk="1" fontAlgn="auto" latinLnBrk="0" hangingPunct="1">
              <a:lnSpc>
                <a:spcPct val="100000"/>
              </a:lnSpc>
              <a:spcBef>
                <a:spcPct val="0"/>
              </a:spcBef>
              <a:spcAft>
                <a:spcPts val="0"/>
              </a:spcAft>
              <a:buClrTx/>
              <a:buSzTx/>
              <a:buFontTx/>
              <a:buNone/>
              <a:tabLst/>
              <a:defRPr/>
            </a:pPr>
            <a:endParaRPr lang="en-ZA" baseline="0" dirty="0">
              <a:latin typeface="Times New Roman" panose="02020603050405020304" pitchFamily="18" charset="0"/>
              <a:cs typeface="Times New Roman" panose="02020603050405020304" pitchFamily="18" charset="0"/>
            </a:endParaRPr>
          </a:p>
          <a:p>
            <a:pPr marL="0" marR="0" indent="0" algn="l" defTabSz="966056" rtl="0" eaLnBrk="1" fontAlgn="auto" latinLnBrk="0" hangingPunct="1">
              <a:lnSpc>
                <a:spcPct val="100000"/>
              </a:lnSpc>
              <a:spcBef>
                <a:spcPct val="0"/>
              </a:spcBef>
              <a:spcAft>
                <a:spcPts val="0"/>
              </a:spcAft>
              <a:buClrTx/>
              <a:buSzTx/>
              <a:buFontTx/>
              <a:buNone/>
              <a:tabLst/>
              <a:defRPr/>
            </a:pPr>
            <a:r>
              <a:rPr lang="en-ZA" baseline="0" dirty="0">
                <a:latin typeface="Times New Roman" panose="02020603050405020304" pitchFamily="18" charset="0"/>
                <a:cs typeface="Times New Roman" panose="02020603050405020304" pitchFamily="18" charset="0"/>
              </a:rPr>
              <a:t>The losses are the change in condition (before and after impact) times the size of the impact.</a:t>
            </a:r>
          </a:p>
          <a:p>
            <a:pPr marL="0" marR="0" indent="0" algn="l" defTabSz="966056" rtl="0" eaLnBrk="1" fontAlgn="auto" latinLnBrk="0" hangingPunct="1">
              <a:lnSpc>
                <a:spcPct val="100000"/>
              </a:lnSpc>
              <a:spcBef>
                <a:spcPct val="0"/>
              </a:spcBef>
              <a:spcAft>
                <a:spcPts val="0"/>
              </a:spcAft>
              <a:buClrTx/>
              <a:buSzTx/>
              <a:buFontTx/>
              <a:buNone/>
              <a:tabLst/>
              <a:defRPr/>
            </a:pPr>
            <a:endParaRPr lang="en-ZA" baseline="0" dirty="0">
              <a:latin typeface="Times New Roman" panose="02020603050405020304" pitchFamily="18" charset="0"/>
              <a:cs typeface="Times New Roman" panose="02020603050405020304" pitchFamily="18" charset="0"/>
            </a:endParaRPr>
          </a:p>
          <a:p>
            <a:pPr marL="0" marR="0" indent="0" algn="l" defTabSz="966056" rtl="0" eaLnBrk="1" fontAlgn="auto" latinLnBrk="0" hangingPunct="1">
              <a:lnSpc>
                <a:spcPct val="100000"/>
              </a:lnSpc>
              <a:spcBef>
                <a:spcPct val="0"/>
              </a:spcBef>
              <a:spcAft>
                <a:spcPts val="0"/>
              </a:spcAft>
              <a:buClrTx/>
              <a:buSzTx/>
              <a:buFontTx/>
              <a:buNone/>
              <a:tabLst/>
              <a:defRPr/>
            </a:pPr>
            <a:r>
              <a:rPr lang="en-ZA" baseline="0" dirty="0">
                <a:latin typeface="Times New Roman" panose="02020603050405020304" pitchFamily="18" charset="0"/>
                <a:cs typeface="Times New Roman" panose="02020603050405020304" pitchFamily="18" charset="0"/>
              </a:rPr>
              <a:t>The gains are the change in condition (before and after the offset activities) times the size of the offset.</a:t>
            </a:r>
            <a:endParaRPr lang="en-ZA" dirty="0">
              <a:latin typeface="Times New Roman" panose="02020603050405020304" pitchFamily="18" charset="0"/>
              <a:cs typeface="Times New Roman" panose="02020603050405020304" pitchFamily="18" charset="0"/>
            </a:endParaRPr>
          </a:p>
          <a:p>
            <a:pPr defTabSz="966056">
              <a:spcBef>
                <a:spcPct val="0"/>
              </a:spcBef>
            </a:pPr>
            <a:endParaRPr lang="en-ZA" dirty="0">
              <a:latin typeface="Times New Roman" panose="02020603050405020304" pitchFamily="18" charset="0"/>
              <a:cs typeface="Times New Roman" panose="02020603050405020304" pitchFamily="18" charset="0"/>
            </a:endParaRPr>
          </a:p>
          <a:p>
            <a:pPr defTabSz="966056">
              <a:spcBef>
                <a:spcPct val="0"/>
              </a:spcBef>
            </a:pPr>
            <a:endParaRPr lang="en-ZA" dirty="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B1B58DF9-D5CF-459E-B996-11B14ECB09E7}" type="slidenum">
              <a:rPr lang="en-GB" smtClean="0"/>
              <a:pPr/>
              <a:t>12</a:t>
            </a:fld>
            <a:endParaRPr lang="en-GB"/>
          </a:p>
        </p:txBody>
      </p:sp>
    </p:spTree>
    <p:extLst>
      <p:ext uri="{BB962C8B-B14F-4D97-AF65-F5344CB8AC3E}">
        <p14:creationId xmlns:p14="http://schemas.microsoft.com/office/powerpoint/2010/main" val="362473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a:latin typeface="Arial" charset="0"/>
                <a:cs typeface="Arial" charset="0"/>
              </a:rPr>
              <a:t>NB: What can and cannot be ‘traded’ in loss/gain exchange is a crucial issue (e.g. Need to check different components and how they are represented, condition attributes, also area &amp; condition)</a:t>
            </a:r>
            <a:endParaRPr lang="en-GB" dirty="0"/>
          </a:p>
        </p:txBody>
      </p:sp>
      <p:sp>
        <p:nvSpPr>
          <p:cNvPr id="4" name="Slide Number Placeholder 3"/>
          <p:cNvSpPr>
            <a:spLocks noGrp="1"/>
          </p:cNvSpPr>
          <p:nvPr>
            <p:ph type="sldNum" sz="quarter" idx="10"/>
          </p:nvPr>
        </p:nvSpPr>
        <p:spPr/>
        <p:txBody>
          <a:bodyPr/>
          <a:lstStyle/>
          <a:p>
            <a:fld id="{1F3BBB16-2484-4D65-B5FA-A639A815F97A}" type="slidenum">
              <a:rPr lang="en-GB" smtClean="0"/>
              <a:pPr/>
              <a:t>13</a:t>
            </a:fld>
            <a:endParaRPr lang="en-GB"/>
          </a:p>
        </p:txBody>
      </p:sp>
    </p:spTree>
    <p:extLst>
      <p:ext uri="{BB962C8B-B14F-4D97-AF65-F5344CB8AC3E}">
        <p14:creationId xmlns:p14="http://schemas.microsoft.com/office/powerpoint/2010/main" val="7923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F3BBB16-2484-4D65-B5FA-A639A815F97A}" type="slidenum">
              <a:rPr lang="en-GB" smtClean="0"/>
              <a:pPr/>
              <a:t>14</a:t>
            </a:fld>
            <a:endParaRPr lang="en-GB"/>
          </a:p>
        </p:txBody>
      </p:sp>
    </p:spTree>
    <p:extLst>
      <p:ext uri="{BB962C8B-B14F-4D97-AF65-F5344CB8AC3E}">
        <p14:creationId xmlns:p14="http://schemas.microsoft.com/office/powerpoint/2010/main" val="184852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415925" y="708025"/>
            <a:ext cx="6408738" cy="3605213"/>
          </a:xfrm>
          <a:ln/>
        </p:spPr>
      </p:sp>
      <p:sp>
        <p:nvSpPr>
          <p:cNvPr id="51203" name="Rectangle 3"/>
          <p:cNvSpPr>
            <a:spLocks noGrp="1" noChangeArrowheads="1"/>
          </p:cNvSpPr>
          <p:nvPr>
            <p:ph type="body" idx="1"/>
          </p:nvPr>
        </p:nvSpPr>
        <p:spPr>
          <a:xfrm>
            <a:off x="975128" y="4561838"/>
            <a:ext cx="5368427" cy="4340730"/>
          </a:xfrm>
          <a:noFill/>
          <a:ln/>
        </p:spPr>
        <p:txBody>
          <a:bodyPr/>
          <a:lstStyle/>
          <a:p>
            <a:r>
              <a:rPr lang="en-US" sz="1700" dirty="0">
                <a:latin typeface="Times" pitchFamily="-96" charset="0"/>
                <a:ea typeface="ＭＳ Ｐゴシック" pitchFamily="-96" charset="-128"/>
                <a:cs typeface="ＭＳ Ｐゴシック" pitchFamily="-96" charset="-128"/>
              </a:rPr>
              <a:t>.</a:t>
            </a:r>
          </a:p>
          <a:p>
            <a:endParaRPr lang="en-US" sz="1700" dirty="0">
              <a:latin typeface="Times" pitchFamily="-96" charset="0"/>
              <a:ea typeface="ＭＳ Ｐゴシック" pitchFamily="-96" charset="-128"/>
              <a:cs typeface="ＭＳ Ｐゴシック" pitchFamily="-96" charset="-128"/>
            </a:endParaRPr>
          </a:p>
        </p:txBody>
      </p:sp>
    </p:spTree>
    <p:extLst>
      <p:ext uri="{BB962C8B-B14F-4D97-AF65-F5344CB8AC3E}">
        <p14:creationId xmlns:p14="http://schemas.microsoft.com/office/powerpoint/2010/main" val="1637766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55613" y="736600"/>
            <a:ext cx="6407150" cy="3605213"/>
          </a:xfrm>
          <a:ln/>
        </p:spPr>
      </p:sp>
      <p:sp>
        <p:nvSpPr>
          <p:cNvPr id="53251" name="Rectangle 3"/>
          <p:cNvSpPr>
            <a:spLocks noGrp="1" noChangeArrowheads="1"/>
          </p:cNvSpPr>
          <p:nvPr>
            <p:ph type="body" idx="1"/>
          </p:nvPr>
        </p:nvSpPr>
        <p:spPr>
          <a:xfrm>
            <a:off x="975128" y="4561838"/>
            <a:ext cx="5368427" cy="4340730"/>
          </a:xfrm>
          <a:noFill/>
          <a:ln/>
        </p:spPr>
        <p:txBody>
          <a:bodyPr/>
          <a:lstStyle/>
          <a:p>
            <a:r>
              <a:rPr lang="en-US" sz="1700" dirty="0">
                <a:latin typeface="Times" pitchFamily="-96" charset="0"/>
                <a:ea typeface="ＭＳ Ｐゴシック" pitchFamily="-96" charset="-128"/>
                <a:cs typeface="ＭＳ Ｐゴシック" pitchFamily="-96" charset="-128"/>
              </a:rPr>
              <a:t> </a:t>
            </a:r>
            <a:endParaRPr lang="en-US" dirty="0">
              <a:latin typeface="Times" pitchFamily="-96" charset="0"/>
              <a:ea typeface="ＭＳ Ｐゴシック" pitchFamily="-96" charset="-128"/>
              <a:cs typeface="ＭＳ Ｐゴシック" pitchFamily="-96" charset="-128"/>
            </a:endParaRPr>
          </a:p>
        </p:txBody>
      </p:sp>
    </p:spTree>
    <p:extLst>
      <p:ext uri="{BB962C8B-B14F-4D97-AF65-F5344CB8AC3E}">
        <p14:creationId xmlns:p14="http://schemas.microsoft.com/office/powerpoint/2010/main" val="2301662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55613" y="736600"/>
            <a:ext cx="6407150" cy="3605213"/>
          </a:xfrm>
          <a:ln/>
        </p:spPr>
      </p:sp>
      <p:sp>
        <p:nvSpPr>
          <p:cNvPr id="53251" name="Rectangle 3"/>
          <p:cNvSpPr>
            <a:spLocks noGrp="1" noChangeArrowheads="1"/>
          </p:cNvSpPr>
          <p:nvPr>
            <p:ph type="body" idx="1"/>
          </p:nvPr>
        </p:nvSpPr>
        <p:spPr>
          <a:xfrm>
            <a:off x="975128" y="4561838"/>
            <a:ext cx="5368427" cy="4340730"/>
          </a:xfrm>
          <a:noFill/>
          <a:ln/>
        </p:spPr>
        <p:txBody>
          <a:bodyPr/>
          <a:lstStyle/>
          <a:p>
            <a:r>
              <a:rPr lang="en-US" sz="1700" dirty="0">
                <a:latin typeface="Times" pitchFamily="-96" charset="0"/>
                <a:ea typeface="ＭＳ Ｐゴシック" pitchFamily="-96" charset="-128"/>
                <a:cs typeface="ＭＳ Ｐゴシック" pitchFamily="-96" charset="-128"/>
              </a:rPr>
              <a:t> </a:t>
            </a:r>
            <a:endParaRPr lang="en-US" dirty="0">
              <a:latin typeface="Times" pitchFamily="-96" charset="0"/>
              <a:ea typeface="ＭＳ Ｐゴシック" pitchFamily="-96" charset="-128"/>
              <a:cs typeface="ＭＳ Ｐゴシック" pitchFamily="-96" charset="-128"/>
            </a:endParaRPr>
          </a:p>
        </p:txBody>
      </p:sp>
    </p:spTree>
    <p:extLst>
      <p:ext uri="{BB962C8B-B14F-4D97-AF65-F5344CB8AC3E}">
        <p14:creationId xmlns:p14="http://schemas.microsoft.com/office/powerpoint/2010/main" val="34662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7879"/>
            <a:fld id="{6B22DBA1-1BA2-4405-A613-BF0A6CD09D58}" type="slidenum">
              <a:rPr lang="en-US" smtClean="0">
                <a:ea typeface="MS PGothic" pitchFamily="34" charset="-128"/>
                <a:cs typeface="Arial" charset="0"/>
              </a:rPr>
              <a:pPr defTabSz="927879"/>
              <a:t>18</a:t>
            </a:fld>
            <a:endParaRPr lang="en-US">
              <a:ea typeface="MS PGothic" pitchFamily="34" charset="-128"/>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s-ES" dirty="0"/>
          </a:p>
        </p:txBody>
      </p:sp>
    </p:spTree>
    <p:extLst>
      <p:ext uri="{BB962C8B-B14F-4D97-AF65-F5344CB8AC3E}">
        <p14:creationId xmlns:p14="http://schemas.microsoft.com/office/powerpoint/2010/main" val="3723823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933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a:t>
            </a:fld>
            <a:endParaRPr lang="en-GB"/>
          </a:p>
        </p:txBody>
      </p:sp>
    </p:spTree>
    <p:extLst>
      <p:ext uri="{BB962C8B-B14F-4D97-AF65-F5344CB8AC3E}">
        <p14:creationId xmlns:p14="http://schemas.microsoft.com/office/powerpoint/2010/main" val="3890715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20</a:t>
            </a:fld>
            <a:endParaRPr lang="en-GB"/>
          </a:p>
        </p:txBody>
      </p:sp>
    </p:spTree>
    <p:extLst>
      <p:ext uri="{BB962C8B-B14F-4D97-AF65-F5344CB8AC3E}">
        <p14:creationId xmlns:p14="http://schemas.microsoft.com/office/powerpoint/2010/main" val="3722067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21</a:t>
            </a:fld>
            <a:endParaRPr lang="en-GB"/>
          </a:p>
        </p:txBody>
      </p:sp>
    </p:spTree>
    <p:extLst>
      <p:ext uri="{BB962C8B-B14F-4D97-AF65-F5344CB8AC3E}">
        <p14:creationId xmlns:p14="http://schemas.microsoft.com/office/powerpoint/2010/main" val="228791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a:t>
            </a:fld>
            <a:endParaRPr lang="en-GB"/>
          </a:p>
        </p:txBody>
      </p:sp>
    </p:spTree>
    <p:extLst>
      <p:ext uri="{BB962C8B-B14F-4D97-AF65-F5344CB8AC3E}">
        <p14:creationId xmlns:p14="http://schemas.microsoft.com/office/powerpoint/2010/main" val="361814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457200" y="461963"/>
            <a:ext cx="6400800" cy="3600450"/>
          </a:xfrm>
          <a:ln/>
        </p:spPr>
      </p:sp>
      <p:sp>
        <p:nvSpPr>
          <p:cNvPr id="2" name="Notes Placeholder 1"/>
          <p:cNvSpPr>
            <a:spLocks noGrp="1"/>
          </p:cNvSpPr>
          <p:nvPr>
            <p:ph type="body" sz="quarter" idx="10"/>
          </p:nvPr>
        </p:nvSpPr>
        <p:spPr/>
        <p:txBody>
          <a:bodyPr>
            <a:normAutofit fontScale="77500" lnSpcReduction="20000"/>
          </a:bodyPr>
          <a:lstStyle/>
          <a:p>
            <a:r>
              <a:rPr lang="en-GB" sz="1200" dirty="0">
                <a:latin typeface="Times New Roman" panose="02020603050405020304" pitchFamily="18" charset="0"/>
                <a:cs typeface="Times New Roman" panose="02020603050405020304" pitchFamily="18" charset="0"/>
              </a:rPr>
              <a:t>According</a:t>
            </a:r>
            <a:r>
              <a:rPr lang="en-GB" sz="1200" baseline="0" dirty="0">
                <a:latin typeface="Times New Roman" panose="02020603050405020304" pitchFamily="18" charset="0"/>
                <a:cs typeface="Times New Roman" panose="02020603050405020304" pitchFamily="18" charset="0"/>
              </a:rPr>
              <a:t> to BBOP, t</a:t>
            </a:r>
            <a:r>
              <a:rPr lang="en-GB" sz="1200" dirty="0">
                <a:latin typeface="Times New Roman" panose="02020603050405020304" pitchFamily="18" charset="0"/>
                <a:cs typeface="Times New Roman" panose="02020603050405020304" pitchFamily="18" charset="0"/>
              </a:rPr>
              <a:t>he purpose of a biodiversity offset is to deliver no net loss of all the biodiversity offset components affected by the project.  (Note: IFC</a:t>
            </a:r>
            <a:r>
              <a:rPr lang="en-GB" sz="1200" baseline="0" dirty="0">
                <a:latin typeface="Times New Roman" panose="02020603050405020304" pitchFamily="18" charset="0"/>
                <a:cs typeface="Times New Roman" panose="02020603050405020304" pitchFamily="18" charset="0"/>
              </a:rPr>
              <a:t> PS6</a:t>
            </a:r>
            <a:r>
              <a:rPr lang="en-GB" sz="1200" dirty="0">
                <a:latin typeface="Times New Roman" panose="02020603050405020304" pitchFamily="18" charset="0"/>
                <a:cs typeface="Times New Roman" panose="02020603050405020304" pitchFamily="18" charset="0"/>
              </a:rPr>
              <a:t> differs slightly, focussing particularly for critical habitat on some elements of biodiversity.)  </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Although the goal of biodiversity offsets is no net loss or a net gain in overall type, amount, and condition of biodiversity, as a practical matter it is impossible to identify and measure the loss and gain of every single biodiversity component affected by a project or conserved through an offset. </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 necessary step in evaluating losses and gains is therefore to identify biodiversity components that can be used to represent all biodiversity affected by the project. This subset of components is selected as being characteristic or representative of the biodiversity of the affected area, and/or important for intrinsic as well as use and cultural value, and termed the ‘key biodiversity components’ (KBCs).  The KBCs are used in the offset to:</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Help identify and evaluate the biodiversity impacts that the development project will have;</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Help determine whether impacts can be offset (see Principle 2);</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Help identify the offset activities needed to deliver gains to offset residual impacts;</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Check that the offset design will deliver specific conservation outcomes;</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Establish the ecological equivalence or ‘like for like or better’ comparison of losses and gains; </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Inform the selection of the metrics that form the basis of the loss-gain calculation to demonstrate no net loss; and</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Provide a basis to check that the offset sites and activities selected can deliver conservation gains for these KBCs, as a proxy for all the biodiversity affected by the project.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Key Biodiversity Components Matrix  illustrated here helps to classify biodiversity components at three levels:  species; habitats/biological communities/assemblages; and ecosystems, and also the different values that need to be considered: the intrinsic (existence) values, and also affected people’s socioeconomic use and cultural values.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The offset is intended to address the entirety of biodiversity affected by the development project, but reviewing elements of the offset design against the KBCs, as above, can be a good way to check that this can happen.</a:t>
            </a:r>
          </a:p>
          <a:p>
            <a:endParaRPr lang="en-US" sz="1200"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32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5</a:t>
            </a:fld>
            <a:endParaRPr lang="en-GB"/>
          </a:p>
        </p:txBody>
      </p:sp>
    </p:spTree>
    <p:extLst>
      <p:ext uri="{BB962C8B-B14F-4D97-AF65-F5344CB8AC3E}">
        <p14:creationId xmlns:p14="http://schemas.microsoft.com/office/powerpoint/2010/main" val="168827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8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8" name="Google Shape;828;p8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When it comes to assessing NNL in biodiversity, there really are two aspects to this: </a:t>
            </a:r>
            <a:endParaRPr dirty="0"/>
          </a:p>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The first is ‘equivalence’ of the residual losses and the gains. Are they of the same in kind or different? This is the ‘what’ part of NNL: We need to establish the </a:t>
            </a:r>
            <a:r>
              <a:rPr lang="en-US" sz="1200" b="1" i="0" u="sng" strike="noStrike" cap="none" dirty="0">
                <a:solidFill>
                  <a:schemeClr val="dk1"/>
                </a:solidFill>
                <a:latin typeface="Times New Roman"/>
                <a:ea typeface="Times New Roman"/>
                <a:cs typeface="Times New Roman"/>
                <a:sym typeface="Times New Roman"/>
              </a:rPr>
              <a:t>KIND</a:t>
            </a:r>
            <a:r>
              <a:rPr lang="en-US" sz="1200" b="0" i="0" u="none" strike="noStrike" cap="none" dirty="0">
                <a:solidFill>
                  <a:schemeClr val="dk1"/>
                </a:solidFill>
                <a:latin typeface="Times New Roman"/>
                <a:ea typeface="Times New Roman"/>
                <a:cs typeface="Times New Roman"/>
                <a:sym typeface="Times New Roman"/>
              </a:rPr>
              <a:t> OF BIODIVERSITY that is being gained in exchange for the losses.  The general starting principle is that offsets need to be ‘like for like’.</a:t>
            </a:r>
            <a:endParaRPr dirty="0"/>
          </a:p>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In more abstract terms, looking at our cartoon, NNL means that you can not exchange apples for oranges. For example, if a project has an impact on a wetland or mangrove, this would not be offset by conserving rain forest.   This is referred to as ‘</a:t>
            </a:r>
            <a:r>
              <a:rPr lang="en-US" sz="1200" b="1" i="0" u="sng" strike="noStrike" cap="none" dirty="0">
                <a:solidFill>
                  <a:schemeClr val="dk1"/>
                </a:solidFill>
                <a:latin typeface="Times New Roman"/>
                <a:ea typeface="Times New Roman"/>
                <a:cs typeface="Times New Roman"/>
                <a:sym typeface="Times New Roman"/>
              </a:rPr>
              <a:t>Exchange rules</a:t>
            </a:r>
            <a:r>
              <a:rPr lang="en-US" sz="1200" b="0" i="0" u="none" strike="noStrike" cap="none" dirty="0">
                <a:solidFill>
                  <a:schemeClr val="dk1"/>
                </a:solidFill>
                <a:latin typeface="Times New Roman"/>
                <a:ea typeface="Times New Roman"/>
                <a:cs typeface="Times New Roman"/>
                <a:sym typeface="Times New Roman"/>
              </a:rPr>
              <a:t>’.</a:t>
            </a:r>
            <a:endParaRPr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The other aspect is how a net balance will be achieved in terms of the </a:t>
            </a:r>
            <a:r>
              <a:rPr lang="en-US" sz="1200" b="1" i="0" u="sng" strike="noStrike" cap="none" dirty="0">
                <a:solidFill>
                  <a:schemeClr val="dk1"/>
                </a:solidFill>
                <a:latin typeface="Times New Roman"/>
                <a:ea typeface="Times New Roman"/>
                <a:cs typeface="Times New Roman"/>
                <a:sym typeface="Times New Roman"/>
              </a:rPr>
              <a:t>AMOUNT</a:t>
            </a:r>
            <a:r>
              <a:rPr lang="en-US" sz="1200" b="0" i="0" u="none" strike="noStrike" cap="none" dirty="0">
                <a:solidFill>
                  <a:schemeClr val="dk1"/>
                </a:solidFill>
                <a:latin typeface="Times New Roman"/>
                <a:ea typeface="Times New Roman"/>
                <a:cs typeface="Times New Roman"/>
                <a:sym typeface="Times New Roman"/>
              </a:rPr>
              <a:t> OF BIODIVERSITY lost and the amount gained.  Using our cartoon illustration here, It matters how many oranges are lost and how many oranges gained to claim a net balance. This is referred to as ‘</a:t>
            </a:r>
            <a:r>
              <a:rPr lang="en-US" sz="1200" b="1" i="0" u="sng" strike="noStrike" cap="none" dirty="0">
                <a:solidFill>
                  <a:schemeClr val="dk1"/>
                </a:solidFill>
                <a:latin typeface="Times New Roman"/>
                <a:ea typeface="Times New Roman"/>
                <a:cs typeface="Times New Roman"/>
                <a:sym typeface="Times New Roman"/>
              </a:rPr>
              <a:t>Metrics</a:t>
            </a:r>
            <a:r>
              <a:rPr lang="en-US" sz="1200" b="0" i="0" u="none" strike="noStrike" cap="none" dirty="0">
                <a:solidFill>
                  <a:schemeClr val="dk1"/>
                </a:solidFill>
                <a:latin typeface="Times New Roman"/>
                <a:ea typeface="Times New Roman"/>
                <a:cs typeface="Times New Roman"/>
                <a:sym typeface="Times New Roman"/>
              </a:rPr>
              <a:t>’.  When it comes to biodiversity, given the many different facets of this (species, habitats, ecosystems </a:t>
            </a:r>
            <a:r>
              <a:rPr lang="en-US" sz="1200" b="0" i="0" u="none" strike="noStrike" cap="none" dirty="0" err="1">
                <a:solidFill>
                  <a:schemeClr val="dk1"/>
                </a:solidFill>
                <a:latin typeface="Times New Roman"/>
                <a:ea typeface="Times New Roman"/>
                <a:cs typeface="Times New Roman"/>
                <a:sym typeface="Times New Roman"/>
              </a:rPr>
              <a:t>etc</a:t>
            </a:r>
            <a:r>
              <a:rPr lang="en-US" sz="1200" b="0" i="0" u="none" strike="noStrike" cap="none" dirty="0">
                <a:solidFill>
                  <a:schemeClr val="dk1"/>
                </a:solidFill>
                <a:latin typeface="Times New Roman"/>
                <a:ea typeface="Times New Roman"/>
                <a:cs typeface="Times New Roman"/>
                <a:sym typeface="Times New Roman"/>
              </a:rPr>
              <a:t>), there are many different ways of measuring the amount lost and gained. And the best measure, or currency, will depend on the biodiversity in question. For ecosystems, what may be often used is the area affected combined with some measure of the quality. </a:t>
            </a:r>
            <a:endParaRPr sz="12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37254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7</a:t>
            </a:fld>
            <a:endParaRPr lang="en-GB"/>
          </a:p>
        </p:txBody>
      </p:sp>
    </p:spTree>
    <p:extLst>
      <p:ext uri="{BB962C8B-B14F-4D97-AF65-F5344CB8AC3E}">
        <p14:creationId xmlns:p14="http://schemas.microsoft.com/office/powerpoint/2010/main" val="1376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9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9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8</a:t>
            </a:fld>
            <a:endParaRPr sz="1300">
              <a:solidFill>
                <a:srgbClr val="000000"/>
              </a:solidFill>
              <a:latin typeface="Calibri"/>
              <a:ea typeface="Calibri"/>
              <a:cs typeface="Calibri"/>
              <a:sym typeface="Calibri"/>
            </a:endParaRPr>
          </a:p>
        </p:txBody>
      </p:sp>
      <p:sp>
        <p:nvSpPr>
          <p:cNvPr id="853" name="Google Shape;853;p90: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Briefly returning to the idea of the exchange rules for establishing ‘like for like’, which is one of the two components of measuring NNL:</a:t>
            </a:r>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The central theme is to ensure that the same kind of biodiversity is involved when we are measuring losses and gains. </a:t>
            </a:r>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However, there is also a concept called ‘like for like or better’. The term ‘better’ refers to the possibility of ‘trading up’ – i.e. conserving more important, higher priority biodiversity in return for losses in common/lower priority biodiversity. However, to enable ‘trading up’, you need to decide what the rules for defining ‘better’ are, and whether that’s fair and will genuinely achieve better conservation outcomes than sticking with like for like. Developing exchange rules for trading up requires significant thought, consultation, and data to underpin any decisions made. </a:t>
            </a: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9100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1B58DF9-D5CF-459E-B996-11B14ECB09E7}" type="slidenum">
              <a:rPr lang="en-GB" smtClean="0">
                <a:solidFill>
                  <a:prstClr val="black"/>
                </a:solidFill>
              </a:rPr>
              <a:pPr/>
              <a:t>9</a:t>
            </a:fld>
            <a:endParaRPr lang="en-GB">
              <a:solidFill>
                <a:prstClr val="black"/>
              </a:solidFill>
            </a:endParaRPr>
          </a:p>
        </p:txBody>
      </p:sp>
      <p:sp>
        <p:nvSpPr>
          <p:cNvPr id="5" name="Notes Placeholder 4"/>
          <p:cNvSpPr>
            <a:spLocks noGrp="1"/>
          </p:cNvSpPr>
          <p:nvPr>
            <p:ph type="body" sz="quarter" idx="11"/>
          </p:nvPr>
        </p:nvSpPr>
        <p:spPr/>
        <p:txBody>
          <a:bodyPr/>
          <a:lstStyle/>
          <a:p>
            <a:r>
              <a:rPr lang="en-US" baseline="0" dirty="0">
                <a:latin typeface="Times New Roman" panose="02020603050405020304" pitchFamily="18" charset="0"/>
                <a:cs typeface="Times New Roman" panose="02020603050405020304" pitchFamily="18" charset="0"/>
              </a:rPr>
              <a:t>As mentioned earlier, when it comes to biodiversity, there are many different ways of measuring the amount lost and gained. The best metrics, or currency, will depend on the biodiversity in question. For ecosystems what may be often used is the area affected combined with some measure of the quality or condition – i.e. an ‘area x condition’ currency. Area is usually quite easily measured, but there are many different ways of measuring condition appropriately. The kinds of systems available for doing so will vary from country to country and region to region. When it comes to species, there are also different currencies in use – in some instances the habitat of a species (area x condition measure) is used as a proxy for abundance of the species itself.  Sometimes population size (proportion affected) or counts of individuals may be used, or breeding pairs. This is the kind of thing that needs to be decided  as part of the development of metrics for each NNL system. </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Note that there are a few other considerations that are taken into account in the full measure of losses and gains – and this is often called a ‘metric’. A metric will not just take into account the type and amount of biodiversity but also other matters such as the timing of losses and gains, predicted success of offset interventions, and other factors.   </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5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Tree>
    <p:extLst>
      <p:ext uri="{BB962C8B-B14F-4D97-AF65-F5344CB8AC3E}">
        <p14:creationId xmlns:p14="http://schemas.microsoft.com/office/powerpoint/2010/main" val="245372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41273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848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6535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329785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620" y="1647833"/>
            <a:ext cx="5416651"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801" y="1647833"/>
            <a:ext cx="5416652"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2854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6052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515922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62962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5460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75583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4069310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5874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14092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555150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028954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64791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276386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Vide">
    <p:spTree>
      <p:nvGrpSpPr>
        <p:cNvPr id="1" name="Shape 109"/>
        <p:cNvGrpSpPr/>
        <p:nvPr/>
      </p:nvGrpSpPr>
      <p:grpSpPr>
        <a:xfrm>
          <a:off x="0" y="0"/>
          <a:ext cx="0" cy="0"/>
          <a:chOff x="0" y="0"/>
          <a:chExt cx="0" cy="0"/>
        </a:xfrm>
      </p:grpSpPr>
      <p:sp>
        <p:nvSpPr>
          <p:cNvPr id="110" name="Shape 110"/>
          <p:cNvSpPr txBox="1">
            <a:spLocks noGrp="1"/>
          </p:cNvSpPr>
          <p:nvPr>
            <p:ph type="sldNum" idx="12"/>
          </p:nvPr>
        </p:nvSpPr>
        <p:spPr>
          <a:xfrm>
            <a:off x="10548943" y="6453336"/>
            <a:ext cx="731631" cy="265379"/>
          </a:xfrm>
          <a:prstGeom prst="rect">
            <a:avLst/>
          </a:prstGeom>
          <a:noFill/>
          <a:ln>
            <a:noFill/>
          </a:ln>
        </p:spPr>
        <p:txBody>
          <a:bodyPr lIns="91425" tIns="45700" rIns="91425" bIns="45700" anchor="t" anchorCtr="0">
            <a:noAutofit/>
          </a:bodyPr>
          <a:lstStyle/>
          <a:p>
            <a:pPr algn="l" defTabSz="914400">
              <a:buSzPct val="25000"/>
              <a:defRPr/>
            </a:pPr>
            <a:fld id="{00000000-1234-1234-1234-123412341234}" type="slidenum">
              <a:rPr lang="fr-FR" sz="1800" kern="0" smtClean="0">
                <a:solidFill>
                  <a:srgbClr val="888888"/>
                </a:solidFill>
                <a:latin typeface="Garamond"/>
                <a:ea typeface="Garamond"/>
                <a:cs typeface="Garamond"/>
                <a:sym typeface="Garamond"/>
              </a:rPr>
              <a:pPr algn="l" defTabSz="914400">
                <a:buSzPct val="25000"/>
                <a:defRPr/>
              </a:pPr>
              <a:t>‹#›</a:t>
            </a:fld>
            <a:endParaRPr lang="fr-FR" sz="1800" kern="0">
              <a:solidFill>
                <a:srgbClr val="888888"/>
              </a:solidFill>
              <a:latin typeface="Garamond"/>
              <a:ea typeface="Garamond"/>
              <a:cs typeface="Garamond"/>
              <a:sym typeface="Garamond"/>
            </a:endParaRPr>
          </a:p>
        </p:txBody>
      </p:sp>
      <p:sp>
        <p:nvSpPr>
          <p:cNvPr id="111" name="Shape 111"/>
          <p:cNvSpPr txBox="1">
            <a:spLocks noGrp="1"/>
          </p:cNvSpPr>
          <p:nvPr>
            <p:ph type="title"/>
          </p:nvPr>
        </p:nvSpPr>
        <p:spPr>
          <a:xfrm>
            <a:off x="1679510" y="116631"/>
            <a:ext cx="8064895" cy="57606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Garamond"/>
              <a:buNone/>
              <a:defRPr sz="3000" b="0" i="0" u="none" strike="noStrike" cap="none">
                <a:solidFill>
                  <a:schemeClr val="lt1"/>
                </a:solidFill>
                <a:latin typeface="+mj-lt"/>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418748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1"/>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1"/>
            <a:ext cx="4114800" cy="365125"/>
          </a:xfrm>
          <a:prstGeom prst="rect">
            <a:avLst/>
          </a:prstGeom>
        </p:spPr>
        <p:txBody>
          <a:bodyPr/>
          <a:lstStyle/>
          <a:p>
            <a:endParaRPr lang="fr-FR" dirty="0"/>
          </a:p>
        </p:txBody>
      </p:sp>
    </p:spTree>
    <p:extLst>
      <p:ext uri="{BB962C8B-B14F-4D97-AF65-F5344CB8AC3E}">
        <p14:creationId xmlns:p14="http://schemas.microsoft.com/office/powerpoint/2010/main" val="6071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86728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0863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333671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96755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7398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43753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18" Type="http://schemas.openxmlformats.org/officeDocument/2006/relationships/image" Target="../media/image1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0.png"/><Relationship Id="rId2" Type="http://schemas.openxmlformats.org/officeDocument/2006/relationships/slideLayout" Target="../slideLayouts/slideLayout16.xml"/><Relationship Id="rId16" Type="http://schemas.openxmlformats.org/officeDocument/2006/relationships/image" Target="../media/image4.png"/><Relationship Id="rId20"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9.jpeg"/><Relationship Id="rId10" Type="http://schemas.openxmlformats.org/officeDocument/2006/relationships/slideLayout" Target="../slideLayouts/slideLayout24.xml"/><Relationship Id="rId19" Type="http://schemas.openxmlformats.org/officeDocument/2006/relationships/image" Target="../media/image12.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Slide Number Placeholder 5"/>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25" name="Rectangle 24"/>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sp>
        <p:nvSpPr>
          <p:cNvPr id="33" name="Rectangle 32"/>
          <p:cNvSpPr/>
          <p:nvPr userDrawn="1"/>
        </p:nvSpPr>
        <p:spPr>
          <a:xfrm>
            <a:off x="9552384" y="79082"/>
            <a:ext cx="2496277"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1067661" y="145672"/>
            <a:ext cx="8341385" cy="556951"/>
          </a:xfrm>
          <a:prstGeom prst="rect">
            <a:avLst/>
          </a:prstGeom>
        </p:spPr>
        <p:txBody>
          <a:bodyPr vert="horz" lIns="91440" tIns="45720" rIns="91440" bIns="45720" rtlCol="0" anchor="ctr">
            <a:noAutofit/>
          </a:bodyPr>
          <a:lstStyle/>
          <a:p>
            <a:r>
              <a:rPr lang="fr-FR" dirty="0"/>
              <a:t>Modifiez le style du titre</a:t>
            </a: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037" y="79082"/>
            <a:ext cx="831388" cy="623541"/>
          </a:xfrm>
          <a:prstGeom prst="rect">
            <a:avLst/>
          </a:prstGeom>
        </p:spPr>
      </p:pic>
      <p:grpSp>
        <p:nvGrpSpPr>
          <p:cNvPr id="17" name="Group 16"/>
          <p:cNvGrpSpPr>
            <a:grpSpLocks noChangeAspect="1"/>
          </p:cNvGrpSpPr>
          <p:nvPr userDrawn="1"/>
        </p:nvGrpSpPr>
        <p:grpSpPr>
          <a:xfrm>
            <a:off x="9767361" y="78717"/>
            <a:ext cx="2068231" cy="566167"/>
            <a:chOff x="5364797" y="34608"/>
            <a:chExt cx="2212975" cy="807720"/>
          </a:xfrm>
        </p:grpSpPr>
        <p:pic>
          <p:nvPicPr>
            <p:cNvPr id="18" name="Picture 17" descr="https://pbs.twimg.com/profile_images/1284047522/FT_Logo_small_square_400x400.png"/>
            <p:cNvPicPr>
              <a:picLocks noChangeAspect="1"/>
            </p:cNvPicPr>
            <p:nvPr/>
          </p:nvPicPr>
          <p:blipFill rotWithShape="1">
            <a:blip r:embed="rId17" cstate="print">
              <a:extLst>
                <a:ext uri="{28A0092B-C50C-407E-A947-70E740481C1C}">
                  <a14:useLocalDpi xmlns:a14="http://schemas.microsoft.com/office/drawing/2010/main" val="0"/>
                </a:ext>
              </a:extLst>
            </a:blip>
            <a:srcRect l="10548" r="9159"/>
            <a:stretch/>
          </p:blipFill>
          <p:spPr bwMode="auto">
            <a:xfrm>
              <a:off x="6131242" y="75248"/>
              <a:ext cx="576580" cy="718185"/>
            </a:xfrm>
            <a:prstGeom prst="rect">
              <a:avLst/>
            </a:prstGeom>
            <a:noFill/>
            <a:ln>
              <a:noFill/>
            </a:ln>
          </p:spPr>
        </p:pic>
        <p:pic>
          <p:nvPicPr>
            <p:cNvPr id="19" name="Picture 18" descr="https://lh4.googleusercontent.com/-t990-x0zvus/AAAAAAAAAAI/AAAAAAAADFs/Vhp03ltg5N4/s0-c-k-no-ns/photo.jpg"/>
            <p:cNvPicPr>
              <a:picLocks noChangeAspect="1"/>
            </p:cNvPicPr>
            <p:nvPr/>
          </p:nvPicPr>
          <p:blipFill rotWithShape="1">
            <a:blip r:embed="rId18" cstate="print">
              <a:extLst>
                <a:ext uri="{28A0092B-C50C-407E-A947-70E740481C1C}">
                  <a14:useLocalDpi xmlns:a14="http://schemas.microsoft.com/office/drawing/2010/main" val="0"/>
                </a:ext>
              </a:extLst>
            </a:blip>
            <a:srcRect l="15250" t="7936" r="16335" b="11524"/>
            <a:stretch/>
          </p:blipFill>
          <p:spPr bwMode="auto">
            <a:xfrm>
              <a:off x="5364797" y="34608"/>
              <a:ext cx="681355" cy="791845"/>
            </a:xfrm>
            <a:prstGeom prst="rect">
              <a:avLst/>
            </a:prstGeom>
            <a:noFill/>
            <a:ln>
              <a:noFill/>
            </a:ln>
          </p:spPr>
        </p:pic>
        <p:pic>
          <p:nvPicPr>
            <p:cNvPr id="20" name="Picture 19" descr="../4_communication/0_logos/logo/biotopelogomail.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85927" y="50483"/>
              <a:ext cx="791845" cy="791845"/>
            </a:xfrm>
            <a:prstGeom prst="rect">
              <a:avLst/>
            </a:prstGeom>
            <a:noFill/>
            <a:ln>
              <a:noFill/>
            </a:ln>
          </p:spPr>
        </p:pic>
      </p:grpSp>
      <p:grpSp>
        <p:nvGrpSpPr>
          <p:cNvPr id="21" name="Group 20"/>
          <p:cNvGrpSpPr>
            <a:grpSpLocks noChangeAspect="1"/>
          </p:cNvGrpSpPr>
          <p:nvPr userDrawn="1"/>
        </p:nvGrpSpPr>
        <p:grpSpPr>
          <a:xfrm>
            <a:off x="92294" y="6329385"/>
            <a:ext cx="2938289" cy="499099"/>
            <a:chOff x="1566227" y="87948"/>
            <a:chExt cx="3496310" cy="791845"/>
          </a:xfrm>
        </p:grpSpPr>
        <p:pic>
          <p:nvPicPr>
            <p:cNvPr id="22" name="Image 3"/>
            <p:cNvPicPr>
              <a:picLocks noChangeAspect="1"/>
            </p:cNvPicPr>
            <p:nvPr/>
          </p:nvPicPr>
          <p:blipFill rotWithShape="1">
            <a:blip r:embed="rId20"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3" name="Imag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26" name="Picture 25" descr="C:\Users\Hugo Rainey\Documents\COMBO Project\Media &amp; Communications\Logos\AFD\image_galleryCAAVZY69.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408501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400" rtl="0" eaLnBrk="1" latinLnBrk="0" hangingPunct="1">
        <a:lnSpc>
          <a:spcPct val="90000"/>
        </a:lnSpc>
        <a:spcBef>
          <a:spcPct val="0"/>
        </a:spcBef>
        <a:buNone/>
        <a:defRPr sz="4000" b="0"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EEA2E753-0B2B-44B2-930B-0A00B3FEF5C7}"/>
              </a:ext>
            </a:extLst>
          </p:cNvPr>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8" name="Rectangle 7">
            <a:extLst>
              <a:ext uri="{FF2B5EF4-FFF2-40B4-BE49-F238E27FC236}">
                <a16:creationId xmlns:a16="http://schemas.microsoft.com/office/drawing/2014/main" id="{2324E298-72CD-450B-8436-1C1B1ABA12F0}"/>
              </a:ext>
            </a:extLst>
          </p:cNvPr>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pic>
        <p:nvPicPr>
          <p:cNvPr id="20" name="Picture 19">
            <a:extLst>
              <a:ext uri="{FF2B5EF4-FFF2-40B4-BE49-F238E27FC236}">
                <a16:creationId xmlns:a16="http://schemas.microsoft.com/office/drawing/2014/main" id="{2B9519DC-30F0-45C2-B6EC-314EFD2EF7E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94" y="79082"/>
            <a:ext cx="623541" cy="623541"/>
          </a:xfrm>
          <a:prstGeom prst="rect">
            <a:avLst/>
          </a:prstGeom>
        </p:spPr>
      </p:pic>
      <p:grpSp>
        <p:nvGrpSpPr>
          <p:cNvPr id="25" name="Group 24">
            <a:extLst>
              <a:ext uri="{FF2B5EF4-FFF2-40B4-BE49-F238E27FC236}">
                <a16:creationId xmlns:a16="http://schemas.microsoft.com/office/drawing/2014/main" id="{DB2EF246-FC36-4221-B181-7482C86BA41B}"/>
              </a:ext>
            </a:extLst>
          </p:cNvPr>
          <p:cNvGrpSpPr/>
          <p:nvPr userDrawn="1"/>
        </p:nvGrpSpPr>
        <p:grpSpPr>
          <a:xfrm>
            <a:off x="10215158" y="79082"/>
            <a:ext cx="1854927" cy="631903"/>
            <a:chOff x="9875520" y="79082"/>
            <a:chExt cx="1854927" cy="631903"/>
          </a:xfrm>
        </p:grpSpPr>
        <p:sp>
          <p:nvSpPr>
            <p:cNvPr id="9" name="Rectangle 8">
              <a:extLst>
                <a:ext uri="{FF2B5EF4-FFF2-40B4-BE49-F238E27FC236}">
                  <a16:creationId xmlns:a16="http://schemas.microsoft.com/office/drawing/2014/main" id="{AC1501C8-AC5B-49C4-8843-DE12951DFD43}"/>
                </a:ext>
              </a:extLst>
            </p:cNvPr>
            <p:cNvSpPr/>
            <p:nvPr userDrawn="1"/>
          </p:nvSpPr>
          <p:spPr>
            <a:xfrm>
              <a:off x="9875521" y="79082"/>
              <a:ext cx="1854926"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1" name="Group 20">
              <a:extLst>
                <a:ext uri="{FF2B5EF4-FFF2-40B4-BE49-F238E27FC236}">
                  <a16:creationId xmlns:a16="http://schemas.microsoft.com/office/drawing/2014/main" id="{9E6204AA-F7ED-45BA-9987-81C74FB357FE}"/>
                </a:ext>
              </a:extLst>
            </p:cNvPr>
            <p:cNvGrpSpPr>
              <a:grpSpLocks noChangeAspect="1"/>
            </p:cNvGrpSpPr>
            <p:nvPr userDrawn="1"/>
          </p:nvGrpSpPr>
          <p:grpSpPr>
            <a:xfrm>
              <a:off x="9875520" y="86684"/>
              <a:ext cx="1854926" cy="624301"/>
              <a:chOff x="2483768" y="1737508"/>
              <a:chExt cx="2830071" cy="952501"/>
            </a:xfrm>
          </p:grpSpPr>
          <p:pic>
            <p:nvPicPr>
              <p:cNvPr id="22" name="Picture 21">
                <a:extLst>
                  <a:ext uri="{FF2B5EF4-FFF2-40B4-BE49-F238E27FC236}">
                    <a16:creationId xmlns:a16="http://schemas.microsoft.com/office/drawing/2014/main" id="{EF087B1B-7B33-4495-BBBD-1DF8C6F0000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3768" y="1744880"/>
                <a:ext cx="936104" cy="936104"/>
              </a:xfrm>
              <a:prstGeom prst="rect">
                <a:avLst/>
              </a:prstGeom>
            </p:spPr>
          </p:pic>
          <p:pic>
            <p:nvPicPr>
              <p:cNvPr id="23" name="Picture 22">
                <a:extLst>
                  <a:ext uri="{FF2B5EF4-FFF2-40B4-BE49-F238E27FC236}">
                    <a16:creationId xmlns:a16="http://schemas.microsoft.com/office/drawing/2014/main" id="{7F9C8ABD-FFC7-440A-88F0-B33FF53CE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1127" y="1737508"/>
                <a:ext cx="952500" cy="952501"/>
              </a:xfrm>
              <a:prstGeom prst="rect">
                <a:avLst/>
              </a:prstGeom>
            </p:spPr>
          </p:pic>
          <p:pic>
            <p:nvPicPr>
              <p:cNvPr id="24" name="Picture 23">
                <a:extLst>
                  <a:ext uri="{FF2B5EF4-FFF2-40B4-BE49-F238E27FC236}">
                    <a16:creationId xmlns:a16="http://schemas.microsoft.com/office/drawing/2014/main" id="{1FA8E6BF-A56C-449B-A9B0-33269485644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4008" y="1814578"/>
                <a:ext cx="669831" cy="805408"/>
              </a:xfrm>
              <a:prstGeom prst="rect">
                <a:avLst/>
              </a:prstGeom>
            </p:spPr>
          </p:pic>
        </p:grpSp>
      </p:grpSp>
      <p:grpSp>
        <p:nvGrpSpPr>
          <p:cNvPr id="27" name="Group 26">
            <a:extLst>
              <a:ext uri="{FF2B5EF4-FFF2-40B4-BE49-F238E27FC236}">
                <a16:creationId xmlns:a16="http://schemas.microsoft.com/office/drawing/2014/main" id="{4BDA8A6E-7364-4707-A8BB-273E79DF6C1B}"/>
              </a:ext>
            </a:extLst>
          </p:cNvPr>
          <p:cNvGrpSpPr>
            <a:grpSpLocks noChangeAspect="1"/>
          </p:cNvGrpSpPr>
          <p:nvPr userDrawn="1"/>
        </p:nvGrpSpPr>
        <p:grpSpPr>
          <a:xfrm>
            <a:off x="92295" y="6153841"/>
            <a:ext cx="2494152" cy="564876"/>
            <a:chOff x="1566227" y="87948"/>
            <a:chExt cx="3496310" cy="791845"/>
          </a:xfrm>
        </p:grpSpPr>
        <p:pic>
          <p:nvPicPr>
            <p:cNvPr id="28" name="Image 3">
              <a:extLst>
                <a:ext uri="{FF2B5EF4-FFF2-40B4-BE49-F238E27FC236}">
                  <a16:creationId xmlns:a16="http://schemas.microsoft.com/office/drawing/2014/main" id="{800B7ECD-0DA9-42F9-98FC-FE74C8B035F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9" name="Image 5">
              <a:extLst>
                <a:ext uri="{FF2B5EF4-FFF2-40B4-BE49-F238E27FC236}">
                  <a16:creationId xmlns:a16="http://schemas.microsoft.com/office/drawing/2014/main" id="{BBCDD92C-052E-41A1-8EE9-A411666F7A7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30" name="Picture 29" descr="C:\Users\Hugo Rainey\Documents\COMBO Project\Media &amp; Communications\Logos\AFD\image_galleryCAAVZY69.png">
              <a:extLst>
                <a:ext uri="{FF2B5EF4-FFF2-40B4-BE49-F238E27FC236}">
                  <a16:creationId xmlns:a16="http://schemas.microsoft.com/office/drawing/2014/main" id="{C3544411-068D-4222-B208-DB44E221D440}"/>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11900847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1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hyperlink" Target="http://www.google.co.za/imgres?imgurl=http://www.abolitionist.com/reprogramming/lion.jpg&amp;imgrefurl=http://www.abolitionist.com/reprogramming/darwinian-life.html&amp;usg=__ubJMQI7MZeEZ0r6ACvxsnjalN8M=&amp;h=450&amp;w=479&amp;sz=48&amp;hl=en&amp;start=1&amp;itbs=1&amp;tbnid=kIsxqgNdMACTfM:&amp;tbnh=121&amp;tbnw=129&amp;prev=/images?q=lion&amp;hl=en&amp;sa=G&amp;gbv=2&amp;tbs=isch:1"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hyperlink" Target="https://www.environment.gov.au/epbc/publications/epbc-act-environmental-offsets-policy" TargetMode="External"/><Relationship Id="rId5" Type="http://schemas.openxmlformats.org/officeDocument/2006/relationships/hyperlink" Target="https://www.doc.govt.nz/about-us/our-policies-and-plans/guidance-on-biodiversity-offsetting/biodiversity-offsets-accounting-system/" TargetMode="Externa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36.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17319" y="1435375"/>
            <a:ext cx="7103206" cy="2431435"/>
          </a:xfrm>
          <a:prstGeom prst="rect">
            <a:avLst/>
          </a:prstGeom>
          <a:noFill/>
        </p:spPr>
        <p:txBody>
          <a:bodyPr wrap="square" rtlCol="0">
            <a:spAutoFit/>
          </a:bodyPr>
          <a:lstStyle/>
          <a:p>
            <a:pPr algn="ctr" defTabSz="768111"/>
            <a:r>
              <a:rPr lang="en-GB" sz="2400" dirty="0">
                <a:latin typeface="Calibri" panose="020F0502020204030204" pitchFamily="34" charset="0"/>
              </a:rPr>
              <a:t>Training Modules for Applying the Mitigation Hierarchy: </a:t>
            </a:r>
          </a:p>
          <a:p>
            <a:pPr algn="ctr" defTabSz="768111"/>
            <a:r>
              <a:rPr lang="en-GB" sz="2400" dirty="0">
                <a:latin typeface="Calibri" panose="020F0502020204030204" pitchFamily="34" charset="0"/>
              </a:rPr>
              <a:t>Planning Policy and Projects for No Net Loss or a Net Gain of Biodiversity</a:t>
            </a:r>
          </a:p>
          <a:p>
            <a:pPr algn="ctr" defTabSz="768111"/>
            <a:endParaRPr lang="fr-FR" sz="2400" b="1" dirty="0">
              <a:latin typeface="Calibri" panose="020F0502020204030204" pitchFamily="34" charset="0"/>
            </a:endParaRPr>
          </a:p>
          <a:p>
            <a:pPr algn="ctr" defTabSz="768111"/>
            <a:r>
              <a:rPr lang="fr-FR" sz="2800" b="1" dirty="0" smtClean="0">
                <a:solidFill>
                  <a:schemeClr val="bg1"/>
                </a:solidFill>
                <a:latin typeface="Calibri" panose="020F0502020204030204" pitchFamily="34" charset="0"/>
              </a:rPr>
              <a:t>Module 9</a:t>
            </a:r>
          </a:p>
          <a:p>
            <a:pPr algn="ctr" defTabSz="768111"/>
            <a:r>
              <a:rPr lang="fr-FR" sz="2800" b="1" dirty="0" err="1" smtClean="0">
                <a:solidFill>
                  <a:schemeClr val="bg1"/>
                </a:solidFill>
                <a:latin typeface="Calibri" panose="020F0502020204030204" pitchFamily="34" charset="0"/>
              </a:rPr>
              <a:t>Metrics</a:t>
            </a:r>
            <a:endParaRPr lang="fr-FR" sz="2400" b="1" dirty="0">
              <a:latin typeface="Calibri" panose="020F0502020204030204" pitchFamily="34" charset="0"/>
            </a:endParaRPr>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643825" y="141513"/>
            <a:ext cx="8338375"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Module 9 - </a:t>
            </a:r>
            <a:r>
              <a:rPr lang="fr-FR" sz="3600" b="1" dirty="0" err="1">
                <a:solidFill>
                  <a:schemeClr val="bg1"/>
                </a:solidFill>
                <a:latin typeface="Calibri" panose="020F0502020204030204" pitchFamily="34" charset="0"/>
              </a:rPr>
              <a:t>Metrics</a:t>
            </a:r>
            <a:endParaRPr lang="pt-PT" sz="3600" b="1" dirty="0">
              <a:solidFill>
                <a:schemeClr val="bg1"/>
              </a:solidFill>
              <a:latin typeface="Calibri" panose="020F0502020204030204" pitchFamily="34" charset="0"/>
            </a:endParaRP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10" y="1652429"/>
            <a:ext cx="3708224" cy="3708224"/>
          </a:xfrm>
          <a:prstGeom prst="rect">
            <a:avLst/>
          </a:prstGeom>
          <a:ln>
            <a:noFill/>
          </a:ln>
        </p:spPr>
      </p:pic>
    </p:spTree>
    <p:extLst>
      <p:ext uri="{BB962C8B-B14F-4D97-AF65-F5344CB8AC3E}">
        <p14:creationId xmlns:p14="http://schemas.microsoft.com/office/powerpoint/2010/main" val="229848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58"/>
          <p:cNvSpPr txBox="1"/>
          <p:nvPr/>
        </p:nvSpPr>
        <p:spPr>
          <a:xfrm>
            <a:off x="314892" y="874732"/>
            <a:ext cx="11233191" cy="5780404"/>
          </a:xfrm>
          <a:prstGeom prst="rect">
            <a:avLst/>
          </a:prstGeom>
          <a:noFill/>
          <a:ln>
            <a:noFill/>
          </a:ln>
        </p:spPr>
        <p:txBody>
          <a:bodyPr spcFirstLastPara="1" wrap="square" lIns="91425" tIns="45700" rIns="91425" bIns="45700" anchor="t" anchorCtr="0">
            <a:noAutofit/>
          </a:bodyPr>
          <a:lstStyle/>
          <a:p>
            <a:pPr>
              <a:lnSpc>
                <a:spcPct val="90000"/>
              </a:lnSpc>
              <a:spcBef>
                <a:spcPts val="500"/>
              </a:spcBef>
              <a:spcAft>
                <a:spcPts val="1000"/>
              </a:spcAft>
              <a:buClr>
                <a:schemeClr val="dk1"/>
              </a:buClr>
              <a:buSzPts val="2400"/>
            </a:pPr>
            <a:r>
              <a:rPr lang="en-US" sz="2400" b="1" dirty="0">
                <a:solidFill>
                  <a:schemeClr val="accent6"/>
                </a:solidFill>
              </a:rPr>
              <a:t>Important to remember:</a:t>
            </a:r>
          </a:p>
          <a:p>
            <a:pPr marL="685800" lvl="1" indent="-228600">
              <a:lnSpc>
                <a:spcPct val="90000"/>
              </a:lnSpc>
              <a:spcBef>
                <a:spcPts val="500"/>
              </a:spcBef>
              <a:spcAft>
                <a:spcPts val="500"/>
              </a:spcAft>
              <a:buClr>
                <a:schemeClr val="dk1"/>
              </a:buClr>
              <a:buSzPts val="2400"/>
              <a:buChar char="•"/>
            </a:pPr>
            <a:r>
              <a:rPr lang="en-US" sz="2000" dirty="0"/>
              <a:t>Metric/s need to be meaningful, i.e. reliably related to the biodiversity component for which loss and gain is being assessed.</a:t>
            </a:r>
          </a:p>
          <a:p>
            <a:pPr marL="685800" lvl="1" indent="-228600">
              <a:lnSpc>
                <a:spcPct val="90000"/>
              </a:lnSpc>
              <a:spcBef>
                <a:spcPts val="500"/>
              </a:spcBef>
              <a:spcAft>
                <a:spcPts val="500"/>
              </a:spcAft>
              <a:buClr>
                <a:schemeClr val="dk1"/>
              </a:buClr>
              <a:buSzPts val="2400"/>
              <a:buChar char="•"/>
            </a:pPr>
            <a:r>
              <a:rPr lang="en-US" sz="2000" dirty="0"/>
              <a:t>Offset actions need to make a difference to the value of the metric, so that a gain can be measured. </a:t>
            </a:r>
          </a:p>
          <a:p>
            <a:pPr marL="685800" lvl="1" indent="-228600">
              <a:lnSpc>
                <a:spcPct val="90000"/>
              </a:lnSpc>
              <a:spcBef>
                <a:spcPts val="500"/>
              </a:spcBef>
              <a:spcAft>
                <a:spcPts val="500"/>
              </a:spcAft>
              <a:buClr>
                <a:schemeClr val="dk1"/>
              </a:buClr>
              <a:buSzPts val="2400"/>
              <a:buChar char="•"/>
            </a:pPr>
            <a:r>
              <a:rPr lang="en-US" sz="2000" dirty="0"/>
              <a:t>Often, more than one metric is needed! </a:t>
            </a:r>
          </a:p>
          <a:p>
            <a:pPr marL="1143000" lvl="2" indent="-228600">
              <a:lnSpc>
                <a:spcPct val="90000"/>
              </a:lnSpc>
              <a:spcBef>
                <a:spcPts val="500"/>
              </a:spcBef>
              <a:spcAft>
                <a:spcPts val="500"/>
              </a:spcAft>
              <a:buClr>
                <a:schemeClr val="dk1"/>
              </a:buClr>
              <a:buSzPts val="2400"/>
              <a:buChar char="•"/>
            </a:pPr>
            <a:r>
              <a:rPr lang="en-US" sz="2000" dirty="0"/>
              <a:t>Sometimes one metric can be used for various biodiversity components (e.g. an ecosystem-based metric and calculation can represent other affected biodiversity). </a:t>
            </a:r>
          </a:p>
          <a:p>
            <a:pPr marL="1143000" lvl="2" indent="-228600">
              <a:lnSpc>
                <a:spcPct val="90000"/>
              </a:lnSpc>
              <a:spcBef>
                <a:spcPts val="500"/>
              </a:spcBef>
              <a:spcAft>
                <a:spcPts val="500"/>
              </a:spcAft>
              <a:buClr>
                <a:schemeClr val="dk1"/>
              </a:buClr>
              <a:buSzPts val="2400"/>
              <a:buChar char="•"/>
            </a:pPr>
            <a:r>
              <a:rPr lang="en-US" sz="2000" dirty="0"/>
              <a:t>But often a separate metric may be needed to represent e.g. a particular affected species.</a:t>
            </a:r>
          </a:p>
          <a:p>
            <a:pPr marL="685800" lvl="1" indent="-228600">
              <a:lnSpc>
                <a:spcPct val="90000"/>
              </a:lnSpc>
              <a:spcBef>
                <a:spcPts val="500"/>
              </a:spcBef>
              <a:spcAft>
                <a:spcPts val="500"/>
              </a:spcAft>
              <a:buClr>
                <a:schemeClr val="dk1"/>
              </a:buClr>
              <a:buSzPts val="2400"/>
              <a:buChar char="•"/>
            </a:pPr>
            <a:r>
              <a:rPr lang="en-US" sz="2000" dirty="0"/>
              <a:t>NNL/ NG needs to be achieved for each component (and its metric) measured. </a:t>
            </a:r>
          </a:p>
          <a:p>
            <a:pPr marL="685800" lvl="1" indent="-228600">
              <a:lnSpc>
                <a:spcPct val="90000"/>
              </a:lnSpc>
              <a:spcBef>
                <a:spcPts val="500"/>
              </a:spcBef>
              <a:spcAft>
                <a:spcPts val="500"/>
              </a:spcAft>
              <a:buClr>
                <a:schemeClr val="dk1"/>
              </a:buClr>
              <a:buSzPts val="2400"/>
              <a:buChar char="•"/>
            </a:pPr>
            <a:r>
              <a:rPr lang="en-US" sz="2000" dirty="0"/>
              <a:t>Combining different attributes in one metric means a loss in one can be exchanged for a gain in another (e.g. area and condition: e.g. 4 ha x 0.75% = 5 ha x 50%!). </a:t>
            </a:r>
          </a:p>
          <a:p>
            <a:pPr marL="1143000" lvl="2" indent="-228600">
              <a:lnSpc>
                <a:spcPct val="90000"/>
              </a:lnSpc>
              <a:spcBef>
                <a:spcPts val="500"/>
              </a:spcBef>
              <a:spcAft>
                <a:spcPts val="500"/>
              </a:spcAft>
              <a:buClr>
                <a:schemeClr val="dk1"/>
              </a:buClr>
              <a:buSzPts val="2400"/>
              <a:buChar char="•"/>
            </a:pPr>
            <a:r>
              <a:rPr lang="en-US" sz="2000" dirty="0"/>
              <a:t>NB – exchange rules can be used to limit this.</a:t>
            </a:r>
          </a:p>
          <a:p>
            <a:pPr marL="685800" lvl="1" indent="-228600">
              <a:lnSpc>
                <a:spcPct val="90000"/>
              </a:lnSpc>
              <a:spcBef>
                <a:spcPts val="500"/>
              </a:spcBef>
              <a:spcAft>
                <a:spcPts val="500"/>
              </a:spcAft>
              <a:buClr>
                <a:schemeClr val="dk1"/>
              </a:buClr>
              <a:buSzPts val="2400"/>
              <a:buChar char="•"/>
            </a:pPr>
            <a:r>
              <a:rPr lang="en-US" sz="2000" dirty="0"/>
              <a:t>The perfect metric may not immediately be available. It may be necessary to start with a very simple metric that can be improved over time.</a:t>
            </a:r>
          </a:p>
        </p:txBody>
      </p:sp>
      <p:sp>
        <p:nvSpPr>
          <p:cNvPr id="876" name="Google Shape;876;p58"/>
          <p:cNvSpPr txBox="1">
            <a:spLocks noGrp="1"/>
          </p:cNvSpPr>
          <p:nvPr>
            <p:ph type="title" idx="4294967295"/>
          </p:nvPr>
        </p:nvSpPr>
        <p:spPr>
          <a:xfrm>
            <a:off x="1981200" y="133471"/>
            <a:ext cx="8229600" cy="480131"/>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FFFFFF"/>
              </a:buClr>
            </a:pPr>
            <a:r>
              <a:rPr lang="en-US" sz="2800" dirty="0">
                <a:solidFill>
                  <a:srgbClr val="FFFFFF"/>
                </a:solidFill>
                <a:latin typeface="Arial"/>
                <a:ea typeface="Arial"/>
                <a:cs typeface="Arial"/>
                <a:sym typeface="Arial"/>
              </a:rPr>
              <a:t>There are so many metrics out there!</a:t>
            </a:r>
            <a:br>
              <a:rPr lang="en-US" sz="2800" dirty="0">
                <a:solidFill>
                  <a:srgbClr val="FFFFFF"/>
                </a:solidFill>
                <a:latin typeface="Arial"/>
                <a:ea typeface="Arial"/>
                <a:cs typeface="Arial"/>
                <a:sym typeface="Arial"/>
              </a:rPr>
            </a:br>
            <a:r>
              <a:rPr lang="en-US" sz="2800" dirty="0">
                <a:solidFill>
                  <a:srgbClr val="FFFFFF"/>
                </a:solidFill>
                <a:latin typeface="Arial"/>
                <a:ea typeface="Arial"/>
                <a:cs typeface="Arial"/>
                <a:sym typeface="Arial"/>
              </a:rPr>
              <a:t>How to choose the right one?</a:t>
            </a:r>
            <a:endParaRPr sz="2800"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36817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4"/>
          <p:cNvSpPr txBox="1">
            <a:spLocks noGrp="1"/>
          </p:cNvSpPr>
          <p:nvPr>
            <p:ph type="body" idx="1"/>
          </p:nvPr>
        </p:nvSpPr>
        <p:spPr>
          <a:xfrm>
            <a:off x="319046" y="1081120"/>
            <a:ext cx="8289445" cy="4891089"/>
          </a:xfrm>
          <a:prstGeom prst="rect">
            <a:avLst/>
          </a:prstGeom>
          <a:solidFill>
            <a:schemeClr val="bg1"/>
          </a:solidFill>
          <a:ln>
            <a:noFill/>
          </a:ln>
        </p:spPr>
        <p:txBody>
          <a:bodyPr spcFirstLastPara="1" wrap="square" lIns="91425" tIns="45700" rIns="91425" bIns="45700" anchor="t" anchorCtr="0">
            <a:noAutofit/>
          </a:bodyPr>
          <a:lstStyle/>
          <a:p>
            <a:pPr marL="0" lvl="0" indent="0" algn="l" rtl="0">
              <a:lnSpc>
                <a:spcPct val="80000"/>
              </a:lnSpc>
              <a:spcBef>
                <a:spcPts val="0"/>
              </a:spcBef>
              <a:spcAft>
                <a:spcPts val="1000"/>
              </a:spcAft>
              <a:buClr>
                <a:schemeClr val="dk1"/>
              </a:buClr>
              <a:buSzPts val="2800"/>
              <a:buNone/>
            </a:pPr>
            <a:r>
              <a:rPr lang="en-AU" sz="2400" b="1" dirty="0">
                <a:solidFill>
                  <a:schemeClr val="accent6"/>
                </a:solidFill>
              </a:rPr>
              <a:t>Most commonly used are condition x area metrics </a:t>
            </a:r>
            <a:endParaRPr sz="2400" b="1" dirty="0">
              <a:solidFill>
                <a:schemeClr val="accent6"/>
              </a:solidFill>
            </a:endParaRPr>
          </a:p>
          <a:p>
            <a:pPr marL="685800" lvl="1" indent="-228600" algn="l" rtl="0">
              <a:lnSpc>
                <a:spcPct val="80000"/>
              </a:lnSpc>
              <a:spcBef>
                <a:spcPts val="0"/>
              </a:spcBef>
              <a:spcAft>
                <a:spcPts val="1000"/>
              </a:spcAft>
              <a:buClr>
                <a:schemeClr val="dk1"/>
              </a:buClr>
              <a:buSzPts val="2400"/>
              <a:buChar char="•"/>
            </a:pPr>
            <a:r>
              <a:rPr lang="en-AU" sz="2100" dirty="0"/>
              <a:t>Area usually not adequate to describe ecosystems as these range from intact to highly degraded </a:t>
            </a:r>
            <a:r>
              <a:rPr lang="en-AU" sz="2100" dirty="0">
                <a:sym typeface="Wingdings" panose="05000000000000000000" pitchFamily="2" charset="2"/>
              </a:rPr>
              <a:t> condition is an important factor!</a:t>
            </a:r>
            <a:endParaRPr sz="2100" dirty="0"/>
          </a:p>
          <a:p>
            <a:pPr marL="685800" lvl="1" indent="-228600" algn="l" rtl="0">
              <a:lnSpc>
                <a:spcPct val="80000"/>
              </a:lnSpc>
              <a:spcBef>
                <a:spcPts val="0"/>
              </a:spcBef>
              <a:spcAft>
                <a:spcPts val="1000"/>
              </a:spcAft>
              <a:buClr>
                <a:schemeClr val="dk1"/>
              </a:buClr>
              <a:buSzPts val="2400"/>
              <a:buChar char="•"/>
            </a:pPr>
            <a:r>
              <a:rPr lang="en-AU" sz="2100" dirty="0"/>
              <a:t>Essential if offset actions include restoration of ecosystem condition</a:t>
            </a:r>
            <a:endParaRPr sz="2100" dirty="0"/>
          </a:p>
          <a:p>
            <a:pPr marL="685800" lvl="1" indent="-228600" algn="l" rtl="0">
              <a:lnSpc>
                <a:spcPct val="80000"/>
              </a:lnSpc>
              <a:spcBef>
                <a:spcPts val="0"/>
              </a:spcBef>
              <a:spcAft>
                <a:spcPts val="1000"/>
              </a:spcAft>
              <a:buClr>
                <a:schemeClr val="dk1"/>
              </a:buClr>
              <a:buSzPts val="2400"/>
              <a:buChar char="•"/>
            </a:pPr>
            <a:r>
              <a:rPr lang="en-AU" sz="2100" dirty="0"/>
              <a:t>Can be simple or complex</a:t>
            </a:r>
            <a:endParaRPr sz="2100" dirty="0"/>
          </a:p>
          <a:p>
            <a:pPr marL="0" lvl="0" indent="0" algn="l" rtl="0">
              <a:lnSpc>
                <a:spcPct val="80000"/>
              </a:lnSpc>
              <a:spcBef>
                <a:spcPts val="1000"/>
              </a:spcBef>
              <a:spcAft>
                <a:spcPts val="0"/>
              </a:spcAft>
              <a:buClr>
                <a:schemeClr val="dk1"/>
              </a:buClr>
              <a:buSzPts val="2800"/>
              <a:buNone/>
            </a:pPr>
            <a:endParaRPr lang="en-AU" sz="1000" dirty="0"/>
          </a:p>
          <a:p>
            <a:pPr marL="0" lvl="0" indent="0" algn="l" rtl="0">
              <a:lnSpc>
                <a:spcPct val="80000"/>
              </a:lnSpc>
              <a:spcBef>
                <a:spcPts val="1000"/>
              </a:spcBef>
              <a:spcAft>
                <a:spcPts val="1000"/>
              </a:spcAft>
              <a:buClr>
                <a:schemeClr val="dk1"/>
              </a:buClr>
              <a:buSzPts val="2800"/>
              <a:buNone/>
            </a:pPr>
            <a:r>
              <a:rPr lang="en-AU" sz="2400" b="1" dirty="0">
                <a:solidFill>
                  <a:schemeClr val="accent6"/>
                </a:solidFill>
              </a:rPr>
              <a:t>What information is needed?</a:t>
            </a:r>
            <a:endParaRPr sz="2400" b="1" dirty="0">
              <a:solidFill>
                <a:schemeClr val="accent6"/>
              </a:solidFill>
            </a:endParaRPr>
          </a:p>
          <a:p>
            <a:pPr marL="685800" lvl="1" indent="-228600" algn="l" rtl="0">
              <a:lnSpc>
                <a:spcPct val="80000"/>
              </a:lnSpc>
              <a:spcBef>
                <a:spcPts val="0"/>
              </a:spcBef>
              <a:spcAft>
                <a:spcPts val="1000"/>
              </a:spcAft>
              <a:buClr>
                <a:schemeClr val="dk1"/>
              </a:buClr>
              <a:buSzPts val="2400"/>
              <a:buChar char="•"/>
            </a:pPr>
            <a:r>
              <a:rPr lang="en-AU" sz="2100" dirty="0"/>
              <a:t>Classification and mapping of different ecosystem types </a:t>
            </a:r>
            <a:endParaRPr sz="2100" dirty="0"/>
          </a:p>
          <a:p>
            <a:pPr marL="685800" lvl="1" indent="-228600" algn="l" rtl="0">
              <a:lnSpc>
                <a:spcPct val="80000"/>
              </a:lnSpc>
              <a:spcBef>
                <a:spcPts val="0"/>
              </a:spcBef>
              <a:spcAft>
                <a:spcPts val="1000"/>
              </a:spcAft>
              <a:buClr>
                <a:schemeClr val="dk1"/>
              </a:buClr>
              <a:buSzPts val="2400"/>
              <a:buChar char="•"/>
            </a:pPr>
            <a:r>
              <a:rPr lang="en-AU" sz="2100" dirty="0"/>
              <a:t>Understanding which attributes are most important contributors to ecosystem condition and how they relate to each other</a:t>
            </a:r>
            <a:endParaRPr sz="2100" dirty="0"/>
          </a:p>
          <a:p>
            <a:pPr marL="685800" lvl="1" indent="-228600" algn="l" rtl="0">
              <a:lnSpc>
                <a:spcPct val="80000"/>
              </a:lnSpc>
              <a:spcBef>
                <a:spcPts val="0"/>
              </a:spcBef>
              <a:spcAft>
                <a:spcPts val="1000"/>
              </a:spcAft>
              <a:buClr>
                <a:schemeClr val="dk1"/>
              </a:buClr>
              <a:buSzPts val="2400"/>
              <a:buChar char="•"/>
            </a:pPr>
            <a:r>
              <a:rPr lang="en-AU" sz="2100" dirty="0"/>
              <a:t>Benchmark values for those attributes in a ‘reference’ or ‘best on offer’ state against which site-based values can be compared.</a:t>
            </a:r>
            <a:endParaRPr sz="2100" dirty="0"/>
          </a:p>
          <a:p>
            <a:pPr marL="685800" lvl="1" indent="-228600" algn="l" rtl="0">
              <a:lnSpc>
                <a:spcPct val="80000"/>
              </a:lnSpc>
              <a:spcBef>
                <a:spcPts val="0"/>
              </a:spcBef>
              <a:spcAft>
                <a:spcPts val="1000"/>
              </a:spcAft>
              <a:buClr>
                <a:schemeClr val="dk1"/>
              </a:buClr>
              <a:buSzPts val="2400"/>
              <a:buChar char="•"/>
            </a:pPr>
            <a:r>
              <a:rPr lang="en-AU" sz="2100" dirty="0"/>
              <a:t>Measurement of these attributes at site level to work out losses and gains in an offset exchange. </a:t>
            </a:r>
            <a:endParaRPr sz="2100" dirty="0"/>
          </a:p>
          <a:p>
            <a:pPr marL="228600" lvl="0" indent="-50800" algn="l" rtl="0">
              <a:lnSpc>
                <a:spcPct val="80000"/>
              </a:lnSpc>
              <a:spcBef>
                <a:spcPts val="1000"/>
              </a:spcBef>
              <a:spcAft>
                <a:spcPts val="0"/>
              </a:spcAft>
              <a:buClr>
                <a:schemeClr val="dk1"/>
              </a:buClr>
              <a:buSzPts val="2800"/>
              <a:buNone/>
            </a:pPr>
            <a:endParaRPr dirty="0"/>
          </a:p>
        </p:txBody>
      </p:sp>
      <p:sp>
        <p:nvSpPr>
          <p:cNvPr id="5" name="Google Shape;876;p58"/>
          <p:cNvSpPr txBox="1">
            <a:spLocks noGrp="1"/>
          </p:cNvSpPr>
          <p:nvPr>
            <p:ph type="title" idx="4294967295"/>
          </p:nvPr>
        </p:nvSpPr>
        <p:spPr>
          <a:xfrm>
            <a:off x="1981200" y="133471"/>
            <a:ext cx="8229600" cy="480131"/>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FFFFFF"/>
              </a:buClr>
            </a:pPr>
            <a:r>
              <a:rPr lang="en-US" sz="2800" dirty="0">
                <a:solidFill>
                  <a:srgbClr val="FFFFFF"/>
                </a:solidFill>
                <a:latin typeface="Arial"/>
                <a:ea typeface="Arial"/>
                <a:cs typeface="Arial"/>
                <a:sym typeface="Arial"/>
              </a:rPr>
              <a:t>Ecosystem metrics</a:t>
            </a:r>
            <a:endParaRPr sz="2800" dirty="0">
              <a:solidFill>
                <a:srgbClr val="FFFFFF"/>
              </a:solidFill>
              <a:latin typeface="Arial"/>
              <a:ea typeface="Arial"/>
              <a:cs typeface="Arial"/>
              <a:sym typeface="Arial"/>
            </a:endParaRPr>
          </a:p>
        </p:txBody>
      </p:sp>
      <p:grpSp>
        <p:nvGrpSpPr>
          <p:cNvPr id="11" name="Group 10"/>
          <p:cNvGrpSpPr/>
          <p:nvPr/>
        </p:nvGrpSpPr>
        <p:grpSpPr>
          <a:xfrm>
            <a:off x="8768624" y="1215131"/>
            <a:ext cx="2884351" cy="2377570"/>
            <a:chOff x="9055100" y="2202115"/>
            <a:chExt cx="2884351" cy="2377570"/>
          </a:xfrm>
        </p:grpSpPr>
        <p:pic>
          <p:nvPicPr>
            <p:cNvPr id="6" name="Google Shape;888;p59"/>
            <p:cNvPicPr preferRelativeResize="0"/>
            <p:nvPr/>
          </p:nvPicPr>
          <p:blipFill rotWithShape="1">
            <a:blip r:embed="rId3">
              <a:alphaModFix/>
            </a:blip>
            <a:srcRect r="21662"/>
            <a:stretch/>
          </p:blipFill>
          <p:spPr>
            <a:xfrm>
              <a:off x="9144068" y="2202115"/>
              <a:ext cx="2795383" cy="2377569"/>
            </a:xfrm>
            <a:prstGeom prst="rect">
              <a:avLst/>
            </a:prstGeom>
            <a:noFill/>
            <a:ln>
              <a:noFill/>
            </a:ln>
          </p:spPr>
        </p:pic>
        <p:sp>
          <p:nvSpPr>
            <p:cNvPr id="7" name="Google Shape;889;p59"/>
            <p:cNvSpPr/>
            <p:nvPr/>
          </p:nvSpPr>
          <p:spPr>
            <a:xfrm>
              <a:off x="9144068" y="3784601"/>
              <a:ext cx="1158093" cy="795084"/>
            </a:xfrm>
            <a:prstGeom prst="donut">
              <a:avLst>
                <a:gd name="adj" fmla="val 6663"/>
              </a:avLst>
            </a:prstGeom>
            <a:solidFill>
              <a:srgbClr val="CC3300"/>
            </a:solidFill>
            <a:ln>
              <a:noFill/>
            </a:ln>
          </p:spPr>
          <p:txBody>
            <a:bodyPr spcFirstLastPara="1" wrap="square" lIns="91425" tIns="45700" rIns="91425" bIns="45700" anchor="ctr" anchorCtr="0">
              <a:noAutofit/>
            </a:bodyPr>
            <a:lstStyle/>
            <a:p>
              <a:endParaRPr sz="2000">
                <a:solidFill>
                  <a:srgbClr val="000000"/>
                </a:solidFill>
                <a:latin typeface="Arial"/>
                <a:ea typeface="Arial"/>
                <a:cs typeface="Arial"/>
                <a:sym typeface="Arial"/>
              </a:endParaRPr>
            </a:p>
          </p:txBody>
        </p:sp>
        <p:sp>
          <p:nvSpPr>
            <p:cNvPr id="9" name="Google Shape;889;p59"/>
            <p:cNvSpPr/>
            <p:nvPr/>
          </p:nvSpPr>
          <p:spPr>
            <a:xfrm>
              <a:off x="10541760" y="2613289"/>
              <a:ext cx="1075475" cy="879211"/>
            </a:xfrm>
            <a:prstGeom prst="donut">
              <a:avLst>
                <a:gd name="adj" fmla="val 6663"/>
              </a:avLst>
            </a:prstGeom>
            <a:solidFill>
              <a:srgbClr val="CC3300"/>
            </a:solidFill>
            <a:ln>
              <a:noFill/>
            </a:ln>
          </p:spPr>
          <p:txBody>
            <a:bodyPr spcFirstLastPara="1" wrap="square" lIns="91425" tIns="45700" rIns="91425" bIns="45700" anchor="ctr" anchorCtr="0">
              <a:noAutofit/>
            </a:bodyPr>
            <a:lstStyle/>
            <a:p>
              <a:endParaRPr sz="2000">
                <a:solidFill>
                  <a:srgbClr val="000000"/>
                </a:solidFill>
                <a:latin typeface="Arial"/>
                <a:ea typeface="Arial"/>
                <a:cs typeface="Arial"/>
                <a:sym typeface="Arial"/>
              </a:endParaRPr>
            </a:p>
          </p:txBody>
        </p:sp>
        <p:sp>
          <p:nvSpPr>
            <p:cNvPr id="4" name="Rectangle 3"/>
            <p:cNvSpPr/>
            <p:nvPr/>
          </p:nvSpPr>
          <p:spPr>
            <a:xfrm>
              <a:off x="9055100" y="3928874"/>
              <a:ext cx="1304211" cy="584775"/>
            </a:xfrm>
            <a:prstGeom prst="rect">
              <a:avLst/>
            </a:prstGeom>
          </p:spPr>
          <p:txBody>
            <a:bodyPr wrap="square">
              <a:spAutoFit/>
            </a:bodyPr>
            <a:lstStyle/>
            <a:p>
              <a:pPr algn="ctr"/>
              <a:r>
                <a:rPr lang="en-AU" sz="1600" b="1" dirty="0">
                  <a:solidFill>
                    <a:schemeClr val="bg1"/>
                  </a:solidFill>
                </a:rPr>
                <a:t>More intact forest</a:t>
              </a:r>
              <a:endParaRPr lang="en-GB" sz="1600" b="1" dirty="0">
                <a:solidFill>
                  <a:schemeClr val="bg1"/>
                </a:solidFill>
              </a:endParaRPr>
            </a:p>
          </p:txBody>
        </p:sp>
        <p:sp>
          <p:nvSpPr>
            <p:cNvPr id="13" name="Rectangle 12"/>
            <p:cNvSpPr/>
            <p:nvPr/>
          </p:nvSpPr>
          <p:spPr>
            <a:xfrm>
              <a:off x="10541760" y="2613289"/>
              <a:ext cx="1148590" cy="830997"/>
            </a:xfrm>
            <a:prstGeom prst="rect">
              <a:avLst/>
            </a:prstGeom>
          </p:spPr>
          <p:txBody>
            <a:bodyPr wrap="square">
              <a:spAutoFit/>
            </a:bodyPr>
            <a:lstStyle/>
            <a:p>
              <a:pPr algn="ctr"/>
              <a:r>
                <a:rPr lang="en-AU" sz="1600" b="1" dirty="0">
                  <a:solidFill>
                    <a:schemeClr val="bg1"/>
                  </a:solidFill>
                </a:rPr>
                <a:t>More degraded forest</a:t>
              </a:r>
              <a:endParaRPr lang="en-GB" sz="1600" b="1" dirty="0">
                <a:solidFill>
                  <a:schemeClr val="bg1"/>
                </a:solidFill>
              </a:endParaRPr>
            </a:p>
          </p:txBody>
        </p:sp>
      </p:grpSp>
      <p:pic>
        <p:nvPicPr>
          <p:cNvPr id="15" name="Picture 14"/>
          <p:cNvPicPr>
            <a:picLocks noChangeAspect="1"/>
          </p:cNvPicPr>
          <p:nvPr/>
        </p:nvPicPr>
        <p:blipFill>
          <a:blip r:embed="rId4"/>
          <a:stretch>
            <a:fillRect/>
          </a:stretch>
        </p:blipFill>
        <p:spPr>
          <a:xfrm rot="207399">
            <a:off x="9114898" y="4114303"/>
            <a:ext cx="2531745" cy="1986915"/>
          </a:xfrm>
          <a:prstGeom prst="rect">
            <a:avLst/>
          </a:prstGeom>
        </p:spPr>
      </p:pic>
    </p:spTree>
    <p:extLst>
      <p:ext uri="{BB962C8B-B14F-4D97-AF65-F5344CB8AC3E}">
        <p14:creationId xmlns:p14="http://schemas.microsoft.com/office/powerpoint/2010/main" val="306841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2362200" y="-86618"/>
            <a:ext cx="7139940" cy="923330"/>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GB" sz="3000" dirty="0"/>
              <a:t>The aim of a basic ecosystem-based loss-gain calculation  </a:t>
            </a:r>
          </a:p>
        </p:txBody>
      </p:sp>
      <p:sp>
        <p:nvSpPr>
          <p:cNvPr id="15" name="TextBox 9"/>
          <p:cNvSpPr txBox="1">
            <a:spLocks noChangeArrowheads="1"/>
          </p:cNvSpPr>
          <p:nvPr/>
        </p:nvSpPr>
        <p:spPr bwMode="auto">
          <a:xfrm>
            <a:off x="2299057" y="1150349"/>
            <a:ext cx="7203083" cy="4862870"/>
          </a:xfrm>
          <a:prstGeom prst="rect">
            <a:avLst/>
          </a:prstGeom>
          <a:noFill/>
          <a:ln w="9525">
            <a:noFill/>
            <a:miter lim="800000"/>
            <a:headEnd/>
            <a:tailEnd/>
          </a:ln>
        </p:spPr>
        <p:txBody>
          <a:bodyPr wrap="square">
            <a:spAutoFit/>
          </a:bodyPr>
          <a:lstStyle/>
          <a:p>
            <a:pPr fontAlgn="base">
              <a:spcBef>
                <a:spcPct val="0"/>
              </a:spcBef>
              <a:spcAft>
                <a:spcPct val="0"/>
              </a:spcAft>
            </a:pPr>
            <a:endParaRPr lang="en-GB" sz="1000" dirty="0">
              <a:solidFill>
                <a:srgbClr val="000000"/>
              </a:solidFill>
              <a:cs typeface="Arial" charset="0"/>
            </a:endParaRPr>
          </a:p>
          <a:p>
            <a:pPr algn="ctr" fontAlgn="base">
              <a:spcBef>
                <a:spcPct val="0"/>
              </a:spcBef>
              <a:spcAft>
                <a:spcPct val="0"/>
              </a:spcAft>
            </a:pPr>
            <a:r>
              <a:rPr lang="en-GB" sz="2800" i="1" dirty="0">
                <a:solidFill>
                  <a:srgbClr val="C00000"/>
                </a:solidFill>
                <a:cs typeface="Arial" charset="0"/>
              </a:rPr>
              <a:t>Residual impact </a:t>
            </a:r>
            <a:r>
              <a:rPr lang="en-GB" sz="2800" b="1" dirty="0">
                <a:solidFill>
                  <a:srgbClr val="C00000"/>
                </a:solidFill>
                <a:cs typeface="Arial" charset="0"/>
              </a:rPr>
              <a:t>area</a:t>
            </a:r>
            <a:r>
              <a:rPr lang="en-GB" sz="2800" dirty="0">
                <a:solidFill>
                  <a:srgbClr val="C00000"/>
                </a:solidFill>
                <a:cs typeface="Arial" charset="0"/>
              </a:rPr>
              <a:t>  x </a:t>
            </a:r>
            <a:br>
              <a:rPr lang="en-GB" sz="2800" dirty="0">
                <a:solidFill>
                  <a:srgbClr val="C00000"/>
                </a:solidFill>
                <a:cs typeface="Arial" charset="0"/>
              </a:rPr>
            </a:br>
            <a:r>
              <a:rPr lang="en-GB" sz="2800" dirty="0">
                <a:solidFill>
                  <a:srgbClr val="C00000"/>
                </a:solidFill>
                <a:cs typeface="Arial" charset="0"/>
              </a:rPr>
              <a:t>change in </a:t>
            </a:r>
            <a:r>
              <a:rPr lang="en-GB" sz="2800" b="1" dirty="0">
                <a:solidFill>
                  <a:srgbClr val="C00000"/>
                </a:solidFill>
                <a:cs typeface="Arial" charset="0"/>
              </a:rPr>
              <a:t>condition</a:t>
            </a:r>
            <a:r>
              <a:rPr lang="en-GB" sz="2800" dirty="0">
                <a:solidFill>
                  <a:srgbClr val="C00000"/>
                </a:solidFill>
                <a:cs typeface="Arial" charset="0"/>
              </a:rPr>
              <a:t> due to project impacts </a:t>
            </a:r>
          </a:p>
          <a:p>
            <a:pPr algn="ctr" fontAlgn="base">
              <a:spcBef>
                <a:spcPct val="0"/>
              </a:spcBef>
              <a:spcAft>
                <a:spcPct val="0"/>
              </a:spcAft>
            </a:pPr>
            <a:endParaRPr lang="en-GB" sz="2800" dirty="0">
              <a:solidFill>
                <a:srgbClr val="000000"/>
              </a:solidFill>
              <a:cs typeface="Arial" charset="0"/>
            </a:endParaRPr>
          </a:p>
          <a:p>
            <a:pPr algn="ctr" fontAlgn="base">
              <a:spcBef>
                <a:spcPct val="0"/>
              </a:spcBef>
              <a:spcAft>
                <a:spcPct val="0"/>
              </a:spcAft>
            </a:pPr>
            <a:r>
              <a:rPr lang="en-GB" sz="2800" dirty="0">
                <a:solidFill>
                  <a:srgbClr val="000000"/>
                </a:solidFill>
                <a:cs typeface="Arial" charset="0"/>
              </a:rPr>
              <a:t>needs to be </a:t>
            </a:r>
            <a:r>
              <a:rPr lang="en-GB" sz="2800" b="1" dirty="0">
                <a:solidFill>
                  <a:srgbClr val="000000"/>
                </a:solidFill>
                <a:cs typeface="Arial" charset="0"/>
              </a:rPr>
              <a:t>balanced out </a:t>
            </a:r>
            <a:r>
              <a:rPr lang="en-GB" sz="2800" dirty="0">
                <a:solidFill>
                  <a:srgbClr val="000000"/>
                </a:solidFill>
                <a:cs typeface="Arial" charset="0"/>
              </a:rPr>
              <a:t>by </a:t>
            </a:r>
          </a:p>
          <a:p>
            <a:pPr algn="ctr" fontAlgn="base">
              <a:spcBef>
                <a:spcPct val="0"/>
              </a:spcBef>
              <a:spcAft>
                <a:spcPct val="0"/>
              </a:spcAft>
            </a:pPr>
            <a:endParaRPr lang="en-GB" sz="2800" i="1" dirty="0">
              <a:solidFill>
                <a:srgbClr val="006600"/>
              </a:solidFill>
              <a:cs typeface="Arial" charset="0"/>
            </a:endParaRPr>
          </a:p>
          <a:p>
            <a:pPr algn="ctr" fontAlgn="base">
              <a:spcBef>
                <a:spcPct val="0"/>
              </a:spcBef>
              <a:spcAft>
                <a:spcPct val="0"/>
              </a:spcAft>
            </a:pPr>
            <a:r>
              <a:rPr lang="en-GB" sz="2800" i="1" dirty="0">
                <a:solidFill>
                  <a:srgbClr val="006600"/>
                </a:solidFill>
                <a:cs typeface="Arial" charset="0"/>
              </a:rPr>
              <a:t>Offset</a:t>
            </a:r>
            <a:r>
              <a:rPr lang="en-GB" sz="2800" dirty="0">
                <a:solidFill>
                  <a:srgbClr val="006600"/>
                </a:solidFill>
                <a:cs typeface="Arial" charset="0"/>
              </a:rPr>
              <a:t> </a:t>
            </a:r>
            <a:r>
              <a:rPr lang="en-GB" sz="2800" b="1" dirty="0">
                <a:solidFill>
                  <a:srgbClr val="006600"/>
                </a:solidFill>
                <a:cs typeface="Arial" charset="0"/>
              </a:rPr>
              <a:t>area</a:t>
            </a:r>
            <a:r>
              <a:rPr lang="en-GB" sz="2800" dirty="0">
                <a:solidFill>
                  <a:srgbClr val="006600"/>
                </a:solidFill>
                <a:cs typeface="Arial" charset="0"/>
              </a:rPr>
              <a:t>  x </a:t>
            </a:r>
            <a:br>
              <a:rPr lang="en-GB" sz="2800" dirty="0">
                <a:solidFill>
                  <a:srgbClr val="006600"/>
                </a:solidFill>
                <a:cs typeface="Arial" charset="0"/>
              </a:rPr>
            </a:br>
            <a:r>
              <a:rPr lang="en-GB" sz="2800" dirty="0">
                <a:solidFill>
                  <a:srgbClr val="006600"/>
                </a:solidFill>
                <a:cs typeface="Arial" charset="0"/>
              </a:rPr>
              <a:t>change in c</a:t>
            </a:r>
            <a:r>
              <a:rPr lang="en-GB" sz="2800" b="1" dirty="0">
                <a:solidFill>
                  <a:srgbClr val="006600"/>
                </a:solidFill>
                <a:cs typeface="Arial" charset="0"/>
              </a:rPr>
              <a:t>ondition</a:t>
            </a:r>
            <a:r>
              <a:rPr lang="en-GB" sz="2800" dirty="0">
                <a:solidFill>
                  <a:srgbClr val="006600"/>
                </a:solidFill>
                <a:cs typeface="Arial" charset="0"/>
              </a:rPr>
              <a:t> due to offset action </a:t>
            </a:r>
          </a:p>
          <a:p>
            <a:pPr algn="ctr" fontAlgn="base">
              <a:spcBef>
                <a:spcPct val="0"/>
              </a:spcBef>
              <a:spcAft>
                <a:spcPct val="0"/>
              </a:spcAft>
            </a:pPr>
            <a:endParaRPr lang="en-US" sz="2800" i="1" dirty="0">
              <a:solidFill>
                <a:srgbClr val="006600"/>
              </a:solidFill>
              <a:cs typeface="Arial" charset="0"/>
            </a:endParaRPr>
          </a:p>
          <a:p>
            <a:pPr algn="ctr" fontAlgn="base">
              <a:spcBef>
                <a:spcPct val="0"/>
              </a:spcBef>
              <a:spcAft>
                <a:spcPct val="0"/>
              </a:spcAft>
            </a:pPr>
            <a:endParaRPr lang="en-GB" sz="2800" i="1" dirty="0">
              <a:solidFill>
                <a:srgbClr val="006600"/>
              </a:solidFill>
              <a:cs typeface="Arial" charset="0"/>
            </a:endParaRPr>
          </a:p>
          <a:p>
            <a:pPr algn="ctr" fontAlgn="base">
              <a:spcBef>
                <a:spcPct val="0"/>
              </a:spcBef>
              <a:spcAft>
                <a:spcPct val="0"/>
              </a:spcAft>
            </a:pPr>
            <a:endParaRPr lang="en-GB" sz="2800" i="1" dirty="0">
              <a:solidFill>
                <a:srgbClr val="006600"/>
              </a:solidFill>
              <a:cs typeface="Arial" charset="0"/>
            </a:endParaRPr>
          </a:p>
          <a:p>
            <a:pPr fontAlgn="base">
              <a:spcBef>
                <a:spcPct val="0"/>
              </a:spcBef>
              <a:spcAft>
                <a:spcPct val="0"/>
              </a:spcAft>
            </a:pPr>
            <a:endParaRPr lang="en-ZA" sz="1000" dirty="0">
              <a:solidFill>
                <a:srgbClr val="000000"/>
              </a:solidFill>
              <a:cs typeface="Arial" charset="0"/>
            </a:endParaRPr>
          </a:p>
          <a:p>
            <a:pPr fontAlgn="base">
              <a:spcBef>
                <a:spcPct val="0"/>
              </a:spcBef>
              <a:spcAft>
                <a:spcPct val="0"/>
              </a:spcAft>
            </a:pPr>
            <a:endParaRPr lang="en-ZA" sz="1000" dirty="0">
              <a:solidFill>
                <a:srgbClr val="000000"/>
              </a:solidFill>
              <a:cs typeface="Arial" charset="0"/>
            </a:endParaRPr>
          </a:p>
        </p:txBody>
      </p:sp>
      <p:sp>
        <p:nvSpPr>
          <p:cNvPr id="17" name="Rectangle à coins arrondis 5"/>
          <p:cNvSpPr/>
          <p:nvPr/>
        </p:nvSpPr>
        <p:spPr>
          <a:xfrm>
            <a:off x="9745928" y="2461950"/>
            <a:ext cx="2034540" cy="2102429"/>
          </a:xfrm>
          <a:prstGeom prst="wedgeRoundRectCallout">
            <a:avLst>
              <a:gd name="adj1" fmla="val -104138"/>
              <a:gd name="adj2" fmla="val -57924"/>
              <a:gd name="adj3" fmla="val 16667"/>
            </a:avLst>
          </a:prstGeom>
          <a:solidFill>
            <a:schemeClr val="accent6"/>
          </a:solidFill>
          <a:ln>
            <a:noFill/>
          </a:ln>
        </p:spPr>
        <p:txBody>
          <a:bodyPr spcFirstLastPara="1" wrap="square" lIns="91425" tIns="45700" rIns="91425" bIns="45700" anchor="t" anchorCtr="0">
            <a:noAutofit/>
          </a:bodyPr>
          <a:lstStyle/>
          <a:p>
            <a:pPr marL="114300"/>
            <a:r>
              <a:rPr lang="fr-FR" sz="2000" b="1" dirty="0">
                <a:solidFill>
                  <a:srgbClr val="FFFFFF"/>
                </a:solidFill>
                <a:latin typeface="+mj-lt"/>
                <a:ea typeface="Arial"/>
                <a:cs typeface="Arial"/>
              </a:rPr>
              <a:t>The </a:t>
            </a:r>
            <a:r>
              <a:rPr lang="fr-FR" sz="2000" b="1" dirty="0" err="1">
                <a:solidFill>
                  <a:srgbClr val="FFFFFF"/>
                </a:solidFill>
                <a:latin typeface="+mj-lt"/>
                <a:ea typeface="Arial"/>
                <a:cs typeface="Arial"/>
              </a:rPr>
              <a:t>actual</a:t>
            </a:r>
            <a:r>
              <a:rPr lang="fr-FR" sz="2000" b="1" dirty="0">
                <a:solidFill>
                  <a:srgbClr val="FFFFFF"/>
                </a:solidFill>
                <a:latin typeface="+mj-lt"/>
                <a:ea typeface="Arial"/>
                <a:cs typeface="Arial"/>
              </a:rPr>
              <a:t> impacts must </a:t>
            </a:r>
            <a:r>
              <a:rPr lang="fr-FR" sz="2000" b="1" dirty="0" err="1">
                <a:solidFill>
                  <a:srgbClr val="FFFFFF"/>
                </a:solidFill>
                <a:latin typeface="+mj-lt"/>
                <a:ea typeface="Arial"/>
                <a:cs typeface="Arial"/>
              </a:rPr>
              <a:t>be</a:t>
            </a:r>
            <a:r>
              <a:rPr lang="fr-FR" sz="2000" b="1" dirty="0">
                <a:solidFill>
                  <a:srgbClr val="FFFFFF"/>
                </a:solidFill>
                <a:latin typeface="+mj-lt"/>
                <a:ea typeface="Arial"/>
                <a:cs typeface="Arial"/>
              </a:rPr>
              <a:t> </a:t>
            </a:r>
            <a:r>
              <a:rPr lang="fr-FR" sz="2000" b="1" dirty="0" err="1">
                <a:solidFill>
                  <a:srgbClr val="FFFFFF"/>
                </a:solidFill>
                <a:latin typeface="+mj-lt"/>
                <a:ea typeface="Arial"/>
                <a:cs typeface="Arial"/>
              </a:rPr>
              <a:t>evaluated</a:t>
            </a:r>
            <a:r>
              <a:rPr lang="fr-FR" sz="2000" b="1" dirty="0">
                <a:solidFill>
                  <a:srgbClr val="FFFFFF"/>
                </a:solidFill>
                <a:latin typeface="+mj-lt"/>
                <a:ea typeface="Arial"/>
                <a:cs typeface="Arial"/>
              </a:rPr>
              <a:t> </a:t>
            </a:r>
            <a:r>
              <a:rPr lang="fr-FR" sz="2000" b="1" dirty="0" err="1">
                <a:solidFill>
                  <a:srgbClr val="FFFFFF"/>
                </a:solidFill>
                <a:latin typeface="+mj-lt"/>
                <a:ea typeface="Arial"/>
                <a:cs typeface="Arial"/>
              </a:rPr>
              <a:t>continuously</a:t>
            </a:r>
            <a:r>
              <a:rPr lang="fr-FR" sz="2000" b="1" dirty="0">
                <a:solidFill>
                  <a:srgbClr val="FFFFFF"/>
                </a:solidFill>
                <a:latin typeface="+mj-lt"/>
                <a:ea typeface="Arial"/>
                <a:cs typeface="Arial"/>
              </a:rPr>
              <a:t> and mitigation </a:t>
            </a:r>
            <a:r>
              <a:rPr lang="fr-FR" sz="2000" b="1" dirty="0" err="1">
                <a:solidFill>
                  <a:srgbClr val="FFFFFF"/>
                </a:solidFill>
                <a:latin typeface="+mj-lt"/>
                <a:ea typeface="Arial"/>
                <a:cs typeface="Arial"/>
              </a:rPr>
              <a:t>adjusted</a:t>
            </a:r>
            <a:r>
              <a:rPr lang="fr-FR" sz="2000" b="1" dirty="0">
                <a:solidFill>
                  <a:srgbClr val="FFFFFF"/>
                </a:solidFill>
                <a:latin typeface="+mj-lt"/>
                <a:ea typeface="Arial"/>
                <a:cs typeface="Arial"/>
              </a:rPr>
              <a:t>!</a:t>
            </a:r>
          </a:p>
        </p:txBody>
      </p:sp>
      <p:sp>
        <p:nvSpPr>
          <p:cNvPr id="18" name="Rectangle à coins arrondis 1"/>
          <p:cNvSpPr/>
          <p:nvPr/>
        </p:nvSpPr>
        <p:spPr>
          <a:xfrm>
            <a:off x="127383" y="1087185"/>
            <a:ext cx="2049780" cy="2076378"/>
          </a:xfrm>
          <a:prstGeom prst="wedgeRoundRectCallout">
            <a:avLst>
              <a:gd name="adj1" fmla="val 146289"/>
              <a:gd name="adj2" fmla="val -25564"/>
              <a:gd name="adj3" fmla="val 16667"/>
            </a:avLst>
          </a:prstGeom>
          <a:solidFill>
            <a:schemeClr val="accent6"/>
          </a:solidFill>
          <a:ln>
            <a:noFill/>
          </a:ln>
        </p:spPr>
        <p:txBody>
          <a:bodyPr spcFirstLastPara="1" wrap="square" lIns="91425" tIns="45700" rIns="91425" bIns="45700" anchor="t" anchorCtr="0">
            <a:noAutofit/>
          </a:bodyPr>
          <a:lstStyle/>
          <a:p>
            <a:pPr marL="114300"/>
            <a:r>
              <a:rPr lang="fr-FR" sz="2000" b="1" dirty="0" err="1">
                <a:solidFill>
                  <a:srgbClr val="FFFFFF"/>
                </a:solidFill>
                <a:latin typeface="+mj-lt"/>
                <a:ea typeface="Arial"/>
                <a:cs typeface="Arial"/>
              </a:rPr>
              <a:t>Reliable</a:t>
            </a:r>
            <a:r>
              <a:rPr lang="fr-FR" sz="2000" b="1" dirty="0">
                <a:solidFill>
                  <a:srgbClr val="FFFFFF"/>
                </a:solidFill>
                <a:latin typeface="+mj-lt"/>
                <a:ea typeface="Arial"/>
                <a:cs typeface="Arial"/>
              </a:rPr>
              <a:t> and </a:t>
            </a:r>
            <a:r>
              <a:rPr lang="fr-FR" sz="2000" b="1" dirty="0" err="1">
                <a:solidFill>
                  <a:srgbClr val="FFFFFF"/>
                </a:solidFill>
                <a:latin typeface="+mj-lt"/>
                <a:ea typeface="Arial"/>
                <a:cs typeface="Arial"/>
              </a:rPr>
              <a:t>precautionary</a:t>
            </a:r>
            <a:r>
              <a:rPr lang="fr-FR" sz="2000" b="1" dirty="0">
                <a:solidFill>
                  <a:srgbClr val="FFFFFF"/>
                </a:solidFill>
                <a:latin typeface="+mj-lt"/>
                <a:ea typeface="Arial"/>
                <a:cs typeface="Arial"/>
              </a:rPr>
              <a:t> </a:t>
            </a:r>
            <a:r>
              <a:rPr lang="fr-FR" sz="2000" b="1" dirty="0" err="1">
                <a:solidFill>
                  <a:srgbClr val="FFFFFF"/>
                </a:solidFill>
                <a:latin typeface="+mj-lt"/>
                <a:ea typeface="Arial"/>
                <a:cs typeface="Arial"/>
              </a:rPr>
              <a:t>evaluation</a:t>
            </a:r>
            <a:r>
              <a:rPr lang="fr-FR" sz="2000" b="1" dirty="0">
                <a:solidFill>
                  <a:srgbClr val="FFFFFF"/>
                </a:solidFill>
                <a:latin typeface="+mj-lt"/>
                <a:ea typeface="Arial"/>
                <a:cs typeface="Arial"/>
              </a:rPr>
              <a:t> of </a:t>
            </a:r>
            <a:r>
              <a:rPr lang="fr-FR" sz="2000" b="1" dirty="0" err="1">
                <a:solidFill>
                  <a:srgbClr val="FFFFFF"/>
                </a:solidFill>
                <a:latin typeface="+mj-lt"/>
                <a:ea typeface="Arial"/>
                <a:cs typeface="Arial"/>
              </a:rPr>
              <a:t>predicted</a:t>
            </a:r>
            <a:r>
              <a:rPr lang="fr-FR" sz="2000" b="1" dirty="0">
                <a:solidFill>
                  <a:srgbClr val="FFFFFF"/>
                </a:solidFill>
                <a:latin typeface="+mj-lt"/>
                <a:ea typeface="Arial"/>
                <a:cs typeface="Arial"/>
              </a:rPr>
              <a:t> impacts </a:t>
            </a:r>
            <a:r>
              <a:rPr lang="fr-FR" sz="2000" b="1" dirty="0" err="1">
                <a:solidFill>
                  <a:srgbClr val="FFFFFF"/>
                </a:solidFill>
                <a:latin typeface="+mj-lt"/>
                <a:ea typeface="Arial"/>
                <a:cs typeface="Arial"/>
              </a:rPr>
              <a:t>is</a:t>
            </a:r>
            <a:r>
              <a:rPr lang="fr-FR" sz="2000" b="1" dirty="0">
                <a:solidFill>
                  <a:srgbClr val="FFFFFF"/>
                </a:solidFill>
                <a:latin typeface="+mj-lt"/>
                <a:ea typeface="Arial"/>
                <a:cs typeface="Arial"/>
              </a:rPr>
              <a:t> crucial!</a:t>
            </a:r>
          </a:p>
        </p:txBody>
      </p:sp>
      <p:pic>
        <p:nvPicPr>
          <p:cNvPr id="1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09055" y="5085185"/>
            <a:ext cx="177388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96398" y="4934260"/>
            <a:ext cx="1066800" cy="657225"/>
          </a:xfrm>
          <a:prstGeom prst="rect">
            <a:avLst/>
          </a:prstGeom>
          <a:noFill/>
          <a:ln w="9525">
            <a:noFill/>
            <a:miter lim="800000"/>
            <a:headEnd/>
            <a:tailEnd/>
          </a:ln>
        </p:spPr>
      </p:pic>
    </p:spTree>
    <p:extLst>
      <p:ext uri="{BB962C8B-B14F-4D97-AF65-F5344CB8AC3E}">
        <p14:creationId xmlns:p14="http://schemas.microsoft.com/office/powerpoint/2010/main" val="105000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896353" y="130891"/>
            <a:ext cx="9125952" cy="507831"/>
          </a:xfrm>
          <a:prstGeom prst="rect">
            <a:avLst/>
          </a:prstGeom>
          <a:noFill/>
          <a:ln w="9525">
            <a:noFill/>
            <a:miter lim="800000"/>
            <a:headEnd/>
            <a:tailEnd/>
          </a:ln>
        </p:spPr>
        <p:txBody>
          <a:bodyPr wrap="square">
            <a:spAutoFit/>
          </a:bodyPr>
          <a:lstStyle/>
          <a:p>
            <a:pPr algn="ctr" eaLnBrk="0" hangingPunct="0">
              <a:lnSpc>
                <a:spcPct val="90000"/>
              </a:lnSpc>
            </a:pPr>
            <a:r>
              <a:rPr lang="en-GB" sz="3000" dirty="0">
                <a:solidFill>
                  <a:srgbClr val="FFFFFF"/>
                </a:solidFill>
                <a:latin typeface="Arial" charset="0"/>
                <a:cs typeface="Arial" charset="0"/>
              </a:rPr>
              <a:t>Measuring Area and Condition for Loss-Gain  </a:t>
            </a:r>
          </a:p>
        </p:txBody>
      </p:sp>
      <p:sp>
        <p:nvSpPr>
          <p:cNvPr id="6" name="TextBox 5"/>
          <p:cNvSpPr txBox="1"/>
          <p:nvPr/>
        </p:nvSpPr>
        <p:spPr>
          <a:xfrm>
            <a:off x="449869" y="1010116"/>
            <a:ext cx="10539663" cy="5055230"/>
          </a:xfrm>
          <a:prstGeom prst="rect">
            <a:avLst/>
          </a:prstGeom>
          <a:noFill/>
        </p:spPr>
        <p:txBody>
          <a:bodyPr wrap="square" rtlCol="0">
            <a:spAutoFit/>
          </a:bodyPr>
          <a:lstStyle/>
          <a:p>
            <a:r>
              <a:rPr lang="en-GB" sz="2500" b="1" dirty="0">
                <a:solidFill>
                  <a:schemeClr val="accent6"/>
                </a:solidFill>
                <a:cs typeface="Arial" charset="0"/>
              </a:rPr>
              <a:t>Area</a:t>
            </a:r>
            <a:r>
              <a:rPr lang="en-GB" sz="2200" i="1" dirty="0">
                <a:solidFill>
                  <a:schemeClr val="accent6"/>
                </a:solidFill>
                <a:cs typeface="Arial" charset="0"/>
              </a:rPr>
              <a:t> – </a:t>
            </a:r>
            <a:r>
              <a:rPr lang="en-GB" sz="2200" dirty="0">
                <a:cs typeface="Arial" charset="0"/>
              </a:rPr>
              <a:t>easy to measure in ha or m2 </a:t>
            </a:r>
          </a:p>
          <a:p>
            <a:pPr algn="ctr"/>
            <a:endParaRPr lang="en-GB" i="1" dirty="0">
              <a:solidFill>
                <a:srgbClr val="006600"/>
              </a:solidFill>
              <a:cs typeface="Arial" charset="0"/>
            </a:endParaRPr>
          </a:p>
          <a:p>
            <a:pPr>
              <a:lnSpc>
                <a:spcPct val="150000"/>
              </a:lnSpc>
            </a:pPr>
            <a:r>
              <a:rPr lang="en-GB" sz="2500" b="1" dirty="0">
                <a:solidFill>
                  <a:schemeClr val="accent6"/>
                </a:solidFill>
                <a:cs typeface="Arial" charset="0"/>
              </a:rPr>
              <a:t>Condition</a:t>
            </a:r>
            <a:r>
              <a:rPr lang="en-GB" sz="2500" dirty="0">
                <a:solidFill>
                  <a:schemeClr val="accent6"/>
                </a:solidFill>
                <a:cs typeface="Arial" charset="0"/>
              </a:rPr>
              <a:t>?</a:t>
            </a:r>
          </a:p>
          <a:p>
            <a:pPr>
              <a:lnSpc>
                <a:spcPct val="150000"/>
              </a:lnSpc>
              <a:buFont typeface="Arial" pitchFamily="34" charset="0"/>
              <a:buChar char="•"/>
            </a:pPr>
            <a:r>
              <a:rPr lang="en-GB" sz="2200" dirty="0">
                <a:cs typeface="Arial" charset="0"/>
              </a:rPr>
              <a:t>  Various ways to describe &amp; measure.  Depends on:</a:t>
            </a:r>
          </a:p>
          <a:p>
            <a:pPr lvl="2">
              <a:lnSpc>
                <a:spcPct val="150000"/>
              </a:lnSpc>
              <a:buFont typeface="Arial" pitchFamily="34" charset="0"/>
              <a:buChar char="•"/>
            </a:pPr>
            <a:r>
              <a:rPr lang="en-GB" sz="2200" dirty="0">
                <a:cs typeface="Arial" charset="0"/>
              </a:rPr>
              <a:t>  biodiversity component in question (e.g. species </a:t>
            </a:r>
            <a:r>
              <a:rPr lang="en-GB" sz="2200" dirty="0" err="1">
                <a:cs typeface="Arial" charset="0"/>
              </a:rPr>
              <a:t>vs</a:t>
            </a:r>
            <a:r>
              <a:rPr lang="en-GB" sz="2200" dirty="0">
                <a:cs typeface="Arial" charset="0"/>
              </a:rPr>
              <a:t> vegetation)</a:t>
            </a:r>
          </a:p>
          <a:p>
            <a:pPr lvl="2">
              <a:lnSpc>
                <a:spcPct val="150000"/>
              </a:lnSpc>
              <a:buFont typeface="Arial" pitchFamily="34" charset="0"/>
              <a:buChar char="•"/>
            </a:pPr>
            <a:r>
              <a:rPr lang="en-GB" sz="2200" dirty="0">
                <a:cs typeface="Arial" charset="0"/>
              </a:rPr>
              <a:t>  what is meaningful, defensible &amp; commonly used</a:t>
            </a:r>
          </a:p>
          <a:p>
            <a:pPr lvl="2">
              <a:lnSpc>
                <a:spcPct val="150000"/>
              </a:lnSpc>
              <a:buFont typeface="Arial" pitchFamily="34" charset="0"/>
              <a:buChar char="•"/>
            </a:pPr>
            <a:r>
              <a:rPr lang="en-GB" sz="2200" dirty="0">
                <a:cs typeface="Arial" charset="0"/>
              </a:rPr>
              <a:t>  available data &amp; resources</a:t>
            </a:r>
          </a:p>
          <a:p>
            <a:pPr marL="287338" indent="-287338">
              <a:buFont typeface="Arial" pitchFamily="34" charset="0"/>
              <a:buChar char="•"/>
            </a:pPr>
            <a:r>
              <a:rPr lang="en-GB" sz="2200" dirty="0">
                <a:cs typeface="Arial" charset="0"/>
              </a:rPr>
              <a:t>Ranges from expert judgement to measuring surrogate attributes to direct measures</a:t>
            </a:r>
          </a:p>
          <a:p>
            <a:endParaRPr lang="en-GB" sz="2200" dirty="0">
              <a:cs typeface="Arial" charset="0"/>
            </a:endParaRPr>
          </a:p>
          <a:p>
            <a:pPr marL="342900" indent="-342900">
              <a:buFont typeface="Arial" panose="020B0604020202020204" pitchFamily="34" charset="0"/>
              <a:buChar char="•"/>
            </a:pPr>
            <a:r>
              <a:rPr lang="en-GB" sz="2200" b="1" dirty="0">
                <a:solidFill>
                  <a:schemeClr val="accent6"/>
                </a:solidFill>
                <a:cs typeface="Arial" charset="0"/>
              </a:rPr>
              <a:t>Benchmarks are often used as a reference of e.g. ‘100%’ (10/10) condition, and values associated with different condition levels are described.	</a:t>
            </a:r>
          </a:p>
          <a:p>
            <a:pPr algn="ctr">
              <a:buFont typeface="Arial" pitchFamily="34" charset="0"/>
              <a:buChar char="•"/>
            </a:pPr>
            <a:endParaRPr lang="en-GB" sz="2200" dirty="0">
              <a:cs typeface="Arial" charset="0"/>
            </a:endParaRPr>
          </a:p>
        </p:txBody>
      </p:sp>
      <p:pic>
        <p:nvPicPr>
          <p:cNvPr id="5" name="Picture 4">
            <a:extLst>
              <a:ext uri="{FF2B5EF4-FFF2-40B4-BE49-F238E27FC236}">
                <a16:creationId xmlns:a16="http://schemas.microsoft.com/office/drawing/2014/main" id="{549F9223-75B8-47F8-A1DC-9E6B9F51B158}"/>
              </a:ext>
            </a:extLst>
          </p:cNvPr>
          <p:cNvPicPr>
            <a:picLocks noChangeAspect="1"/>
          </p:cNvPicPr>
          <p:nvPr/>
        </p:nvPicPr>
        <p:blipFill>
          <a:blip r:embed="rId3"/>
          <a:stretch>
            <a:fillRect/>
          </a:stretch>
        </p:blipFill>
        <p:spPr>
          <a:xfrm>
            <a:off x="9856767" y="1010116"/>
            <a:ext cx="2053450" cy="2647484"/>
          </a:xfrm>
          <a:prstGeom prst="rect">
            <a:avLst/>
          </a:prstGeom>
        </p:spPr>
      </p:pic>
    </p:spTree>
    <p:extLst>
      <p:ext uri="{BB962C8B-B14F-4D97-AF65-F5344CB8AC3E}">
        <p14:creationId xmlns:p14="http://schemas.microsoft.com/office/powerpoint/2010/main" val="218105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896353" y="130891"/>
            <a:ext cx="9125952" cy="507831"/>
          </a:xfrm>
          <a:prstGeom prst="rect">
            <a:avLst/>
          </a:prstGeom>
          <a:noFill/>
          <a:ln w="9525">
            <a:noFill/>
            <a:miter lim="800000"/>
            <a:headEnd/>
            <a:tailEnd/>
          </a:ln>
        </p:spPr>
        <p:txBody>
          <a:bodyPr wrap="square">
            <a:spAutoFit/>
          </a:bodyPr>
          <a:lstStyle/>
          <a:p>
            <a:pPr algn="ctr" eaLnBrk="0" hangingPunct="0">
              <a:lnSpc>
                <a:spcPct val="90000"/>
              </a:lnSpc>
            </a:pPr>
            <a:r>
              <a:rPr lang="en-GB" sz="3000" dirty="0">
                <a:solidFill>
                  <a:srgbClr val="FFFFFF"/>
                </a:solidFill>
                <a:latin typeface="Arial" charset="0"/>
                <a:cs typeface="Arial" charset="0"/>
              </a:rPr>
              <a:t>Measuring Quality: habitat score</a:t>
            </a:r>
          </a:p>
        </p:txBody>
      </p:sp>
      <p:sp>
        <p:nvSpPr>
          <p:cNvPr id="5" name="Text Box 4">
            <a:extLst>
              <a:ext uri="{FF2B5EF4-FFF2-40B4-BE49-F238E27FC236}">
                <a16:creationId xmlns:a16="http://schemas.microsoft.com/office/drawing/2014/main" id="{65FBF410-7D77-4FA7-892F-B00DCA20F53E}"/>
              </a:ext>
            </a:extLst>
          </p:cNvPr>
          <p:cNvSpPr txBox="1">
            <a:spLocks noChangeArrowheads="1"/>
          </p:cNvSpPr>
          <p:nvPr/>
        </p:nvSpPr>
        <p:spPr bwMode="auto">
          <a:xfrm>
            <a:off x="1774826" y="1910344"/>
            <a:ext cx="4752975" cy="863955"/>
          </a:xfrm>
          <a:prstGeom prst="rect">
            <a:avLst/>
          </a:prstGeom>
          <a:noFill/>
          <a:ln w="9525">
            <a:noFill/>
            <a:miter lim="800000"/>
            <a:headEnd/>
            <a:tailEnd/>
          </a:ln>
        </p:spPr>
        <p:txBody>
          <a:bodyPr lIns="90000" tIns="46800" rIns="90000" bIns="46800">
            <a:prstTxWarp prst="textNoShape">
              <a:avLst/>
            </a:prstTxWarp>
            <a:spAutoFit/>
          </a:bodyPr>
          <a:lstStyle/>
          <a:p>
            <a:pPr defTabSz="914400" eaLnBrk="0" fontAlgn="base" hangingPunct="0">
              <a:spcBef>
                <a:spcPct val="50000"/>
              </a:spcBef>
              <a:spcAft>
                <a:spcPct val="0"/>
              </a:spcAft>
            </a:pPr>
            <a:endParaRPr lang="en-AU" sz="2000">
              <a:solidFill>
                <a:srgbClr val="899943"/>
              </a:solidFill>
              <a:ea typeface="ＭＳ Ｐゴシック" pitchFamily="-65" charset="-128"/>
              <a:cs typeface="Arial" charset="0"/>
            </a:endParaRPr>
          </a:p>
          <a:p>
            <a:pPr defTabSz="914400" eaLnBrk="0" fontAlgn="base" hangingPunct="0">
              <a:spcBef>
                <a:spcPct val="50000"/>
              </a:spcBef>
              <a:spcAft>
                <a:spcPct val="0"/>
              </a:spcAft>
            </a:pPr>
            <a:endParaRPr lang="en-AU" sz="2000">
              <a:solidFill>
                <a:srgbClr val="0061C2"/>
              </a:solidFill>
              <a:ea typeface="ＭＳ Ｐゴシック" pitchFamily="-65" charset="-128"/>
              <a:cs typeface="Arial" charset="0"/>
            </a:endParaRPr>
          </a:p>
        </p:txBody>
      </p:sp>
      <p:graphicFrame>
        <p:nvGraphicFramePr>
          <p:cNvPr id="7" name="Object 2">
            <a:extLst>
              <a:ext uri="{FF2B5EF4-FFF2-40B4-BE49-F238E27FC236}">
                <a16:creationId xmlns:a16="http://schemas.microsoft.com/office/drawing/2014/main" id="{957E4F7D-C628-4D29-AFFB-F65BDDE52928}"/>
              </a:ext>
            </a:extLst>
          </p:cNvPr>
          <p:cNvGraphicFramePr>
            <a:graphicFrameLocks noChangeAspect="1"/>
          </p:cNvGraphicFramePr>
          <p:nvPr>
            <p:extLst>
              <p:ext uri="{D42A27DB-BD31-4B8C-83A1-F6EECF244321}">
                <p14:modId xmlns:p14="http://schemas.microsoft.com/office/powerpoint/2010/main" val="2326887231"/>
              </p:ext>
            </p:extLst>
          </p:nvPr>
        </p:nvGraphicFramePr>
        <p:xfrm>
          <a:off x="2349166" y="1236994"/>
          <a:ext cx="5329238" cy="5157787"/>
        </p:xfrm>
        <a:graphic>
          <a:graphicData uri="http://schemas.openxmlformats.org/presentationml/2006/ole">
            <mc:AlternateContent xmlns:mc="http://schemas.openxmlformats.org/markup-compatibility/2006">
              <mc:Choice xmlns:v="urn:schemas-microsoft-com:vml" Requires="v">
                <p:oleObj spid="_x0000_s2408" name="Document" r:id="rId4" imgW="6705600" imgH="7467600" progId="Word.Document.8">
                  <p:embed/>
                </p:oleObj>
              </mc:Choice>
              <mc:Fallback>
                <p:oleObj name="Document" r:id="rId4" imgW="6705600" imgH="7467600" progId="Word.Document.8">
                  <p:embed/>
                  <p:pic>
                    <p:nvPicPr>
                      <p:cNvPr id="624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166" y="1236994"/>
                        <a:ext cx="5329238" cy="515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783279BF-6354-474A-AD34-5D5D5D474F43}"/>
              </a:ext>
            </a:extLst>
          </p:cNvPr>
          <p:cNvSpPr txBox="1">
            <a:spLocks noChangeArrowheads="1"/>
          </p:cNvSpPr>
          <p:nvPr/>
        </p:nvSpPr>
        <p:spPr bwMode="auto">
          <a:xfrm>
            <a:off x="7856621" y="2761243"/>
            <a:ext cx="4060658" cy="646331"/>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b="1" dirty="0">
                <a:solidFill>
                  <a:schemeClr val="accent6">
                    <a:lumMod val="75000"/>
                  </a:schemeClr>
                </a:solidFill>
                <a:ea typeface="ＭＳ Ｐゴシック" pitchFamily="-65" charset="-128"/>
                <a:cs typeface="Arial" charset="0"/>
              </a:rPr>
              <a:t>Assessed against a benchmark for each habitat type</a:t>
            </a:r>
          </a:p>
        </p:txBody>
      </p:sp>
      <p:pic>
        <p:nvPicPr>
          <p:cNvPr id="9" name="Picture 6">
            <a:extLst>
              <a:ext uri="{FF2B5EF4-FFF2-40B4-BE49-F238E27FC236}">
                <a16:creationId xmlns:a16="http://schemas.microsoft.com/office/drawing/2014/main" id="{DB4F0320-590A-4CBA-AF94-C42210C28F42}"/>
              </a:ext>
            </a:extLst>
          </p:cNvPr>
          <p:cNvPicPr>
            <a:picLocks noChangeAspect="1" noChangeArrowheads="1"/>
          </p:cNvPicPr>
          <p:nvPr/>
        </p:nvPicPr>
        <p:blipFill>
          <a:blip r:embed="rId6"/>
          <a:srcRect/>
          <a:stretch>
            <a:fillRect/>
          </a:stretch>
        </p:blipFill>
        <p:spPr bwMode="auto">
          <a:xfrm>
            <a:off x="3035202" y="1312072"/>
            <a:ext cx="698013" cy="507177"/>
          </a:xfrm>
          <a:prstGeom prst="rect">
            <a:avLst/>
          </a:prstGeom>
          <a:noFill/>
          <a:ln w="9525">
            <a:noFill/>
            <a:miter lim="800000"/>
            <a:headEnd/>
            <a:tailEnd/>
          </a:ln>
        </p:spPr>
      </p:pic>
    </p:spTree>
    <p:extLst>
      <p:ext uri="{BB962C8B-B14F-4D97-AF65-F5344CB8AC3E}">
        <p14:creationId xmlns:p14="http://schemas.microsoft.com/office/powerpoint/2010/main" val="110549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Veg_condition_10_60%"/>
          <p:cNvPicPr>
            <a:picLocks noChangeAspect="1" noChangeArrowheads="1"/>
          </p:cNvPicPr>
          <p:nvPr/>
        </p:nvPicPr>
        <p:blipFill>
          <a:blip r:embed="rId3"/>
          <a:srcRect/>
          <a:stretch>
            <a:fillRect/>
          </a:stretch>
        </p:blipFill>
        <p:spPr bwMode="auto">
          <a:xfrm>
            <a:off x="1708484" y="762653"/>
            <a:ext cx="8959515" cy="6122335"/>
          </a:xfrm>
          <a:prstGeom prst="rect">
            <a:avLst/>
          </a:prstGeom>
          <a:noFill/>
          <a:ln w="9525">
            <a:noFill/>
            <a:miter lim="800000"/>
            <a:headEnd/>
            <a:tailEnd/>
          </a:ln>
        </p:spPr>
      </p:pic>
      <p:sp>
        <p:nvSpPr>
          <p:cNvPr id="50180" name="Text Box 4"/>
          <p:cNvSpPr txBox="1">
            <a:spLocks noChangeArrowheads="1"/>
          </p:cNvSpPr>
          <p:nvPr/>
        </p:nvSpPr>
        <p:spPr bwMode="auto">
          <a:xfrm>
            <a:off x="4305670" y="6206372"/>
            <a:ext cx="6362330" cy="584775"/>
          </a:xfrm>
          <a:prstGeom prst="rect">
            <a:avLst/>
          </a:prstGeom>
          <a:solidFill>
            <a:srgbClr val="336600"/>
          </a:solidFill>
          <a:ln w="12700">
            <a:noFill/>
            <a:miter lim="800000"/>
            <a:headEnd type="none" w="sm" len="sm"/>
            <a:tailEnd type="none" w="sm" len="sm"/>
          </a:ln>
        </p:spPr>
        <p:txBody>
          <a:bodyPr wrap="square">
            <a:prstTxWarp prst="textNoShape">
              <a:avLst/>
            </a:prstTxWarp>
            <a:spAutoFit/>
          </a:bodyPr>
          <a:lstStyle/>
          <a:p>
            <a:pPr algn="r">
              <a:spcBef>
                <a:spcPct val="50000"/>
              </a:spcBef>
            </a:pPr>
            <a:r>
              <a:rPr lang="en-US" sz="3200" b="1" i="1" dirty="0">
                <a:solidFill>
                  <a:srgbClr val="FFFF00"/>
                </a:solidFill>
                <a:latin typeface="Arial" pitchFamily="-96" charset="0"/>
              </a:rPr>
              <a:t>Habitat condition score</a:t>
            </a:r>
            <a:r>
              <a:rPr lang="en-US" sz="3200" i="1" dirty="0">
                <a:solidFill>
                  <a:srgbClr val="FFFF00"/>
                </a:solidFill>
                <a:latin typeface="Times New Roman" pitchFamily="-96" charset="0"/>
              </a:rPr>
              <a:t> </a:t>
            </a:r>
            <a:r>
              <a:rPr lang="en-US" sz="3200" b="1" i="1" dirty="0">
                <a:solidFill>
                  <a:srgbClr val="FFFF00"/>
                </a:solidFill>
                <a:latin typeface="Arial" pitchFamily="-96" charset="0"/>
              </a:rPr>
              <a:t>= 9/10</a:t>
            </a:r>
            <a:endParaRPr lang="en-US" i="1" dirty="0">
              <a:latin typeface="Times New Roman" pitchFamily="-96" charset="0"/>
            </a:endParaRPr>
          </a:p>
        </p:txBody>
      </p:sp>
      <p:sp>
        <p:nvSpPr>
          <p:cNvPr id="50181" name="Text Box 5"/>
          <p:cNvSpPr txBox="1">
            <a:spLocks noChangeArrowheads="1"/>
          </p:cNvSpPr>
          <p:nvPr/>
        </p:nvSpPr>
        <p:spPr bwMode="auto">
          <a:xfrm>
            <a:off x="3886200" y="1143000"/>
            <a:ext cx="1219200" cy="915988"/>
          </a:xfrm>
          <a:prstGeom prst="rect">
            <a:avLst/>
          </a:prstGeom>
          <a:solidFill>
            <a:srgbClr val="EEECE1"/>
          </a:solidFill>
          <a:ln w="9525">
            <a:noFill/>
            <a:miter lim="800000"/>
            <a:headEnd/>
            <a:tailEnd/>
          </a:ln>
        </p:spPr>
        <p:txBody>
          <a:bodyPr lIns="91437" tIns="45718" rIns="91437" bIns="45718">
            <a:prstTxWarp prst="textNoShape">
              <a:avLst/>
            </a:prstTxWarp>
            <a:spAutoFit/>
          </a:bodyPr>
          <a:lstStyle/>
          <a:p>
            <a:pPr algn="ctr">
              <a:lnSpc>
                <a:spcPct val="90000"/>
              </a:lnSpc>
            </a:pPr>
            <a:r>
              <a:rPr lang="en-AU" sz="2000" b="1" dirty="0">
                <a:solidFill>
                  <a:srgbClr val="0000FF"/>
                </a:solidFill>
              </a:rPr>
              <a:t>tree canopy cover</a:t>
            </a:r>
            <a:endParaRPr lang="en-AU" sz="2000" dirty="0">
              <a:solidFill>
                <a:srgbClr val="3333FF"/>
              </a:solidFill>
            </a:endParaRPr>
          </a:p>
        </p:txBody>
      </p:sp>
      <p:sp>
        <p:nvSpPr>
          <p:cNvPr id="50182" name="Text Box 6"/>
          <p:cNvSpPr txBox="1">
            <a:spLocks noChangeArrowheads="1"/>
          </p:cNvSpPr>
          <p:nvPr/>
        </p:nvSpPr>
        <p:spPr bwMode="auto">
          <a:xfrm>
            <a:off x="2102656" y="5538788"/>
            <a:ext cx="2895600" cy="366713"/>
          </a:xfrm>
          <a:prstGeom prst="rect">
            <a:avLst/>
          </a:prstGeom>
          <a:solidFill>
            <a:srgbClr val="EEECE1"/>
          </a:solidFill>
          <a:ln w="9525">
            <a:noFill/>
            <a:miter lim="800000"/>
            <a:headEnd/>
            <a:tailEnd/>
          </a:ln>
        </p:spPr>
        <p:txBody>
          <a:bodyPr lIns="91437" tIns="45718" rIns="91437" bIns="45718">
            <a:prstTxWarp prst="textNoShape">
              <a:avLst/>
            </a:prstTxWarp>
            <a:spAutoFit/>
          </a:bodyPr>
          <a:lstStyle/>
          <a:p>
            <a:pPr algn="ctr">
              <a:lnSpc>
                <a:spcPct val="90000"/>
              </a:lnSpc>
            </a:pPr>
            <a:r>
              <a:rPr lang="en-AU" sz="2000" b="1" dirty="0">
                <a:solidFill>
                  <a:srgbClr val="0000FF"/>
                </a:solidFill>
              </a:rPr>
              <a:t>logs &amp; organic litter</a:t>
            </a:r>
            <a:endParaRPr lang="en-AU" sz="2000" dirty="0">
              <a:solidFill>
                <a:srgbClr val="3333FF"/>
              </a:solidFill>
            </a:endParaRPr>
          </a:p>
        </p:txBody>
      </p:sp>
      <p:sp>
        <p:nvSpPr>
          <p:cNvPr id="50183" name="Text Box 7"/>
          <p:cNvSpPr txBox="1">
            <a:spLocks noChangeArrowheads="1"/>
          </p:cNvSpPr>
          <p:nvPr/>
        </p:nvSpPr>
        <p:spPr bwMode="auto">
          <a:xfrm>
            <a:off x="1676400" y="2286000"/>
            <a:ext cx="914400" cy="915988"/>
          </a:xfrm>
          <a:prstGeom prst="rect">
            <a:avLst/>
          </a:prstGeom>
          <a:solidFill>
            <a:srgbClr val="EEECE1"/>
          </a:solidFill>
          <a:ln w="9525">
            <a:noFill/>
            <a:miter lim="800000"/>
            <a:headEnd/>
            <a:tailEnd/>
          </a:ln>
        </p:spPr>
        <p:txBody>
          <a:bodyPr lIns="91437" tIns="45718" rIns="91437" bIns="45718">
            <a:prstTxWarp prst="textNoShape">
              <a:avLst/>
            </a:prstTxWarp>
            <a:spAutoFit/>
          </a:bodyPr>
          <a:lstStyle/>
          <a:p>
            <a:pPr algn="ctr">
              <a:lnSpc>
                <a:spcPct val="90000"/>
              </a:lnSpc>
            </a:pPr>
            <a:r>
              <a:rPr lang="en-AU" sz="2000" b="1" dirty="0">
                <a:solidFill>
                  <a:srgbClr val="0000FF"/>
                </a:solidFill>
              </a:rPr>
              <a:t>large old trees</a:t>
            </a:r>
            <a:endParaRPr lang="en-AU" sz="2000" dirty="0">
              <a:solidFill>
                <a:srgbClr val="3333FF"/>
              </a:solidFill>
            </a:endParaRPr>
          </a:p>
        </p:txBody>
      </p:sp>
      <p:sp>
        <p:nvSpPr>
          <p:cNvPr id="50184" name="Text Box 8"/>
          <p:cNvSpPr txBox="1">
            <a:spLocks noChangeArrowheads="1"/>
          </p:cNvSpPr>
          <p:nvPr/>
        </p:nvSpPr>
        <p:spPr bwMode="auto">
          <a:xfrm>
            <a:off x="8229601" y="4191000"/>
            <a:ext cx="2265363" cy="641350"/>
          </a:xfrm>
          <a:prstGeom prst="rect">
            <a:avLst/>
          </a:prstGeom>
          <a:solidFill>
            <a:srgbClr val="EEECE1"/>
          </a:solidFill>
          <a:ln w="9525">
            <a:noFill/>
            <a:miter lim="800000"/>
            <a:headEnd/>
            <a:tailEnd/>
          </a:ln>
        </p:spPr>
        <p:txBody>
          <a:bodyPr lIns="91437" tIns="45718" rIns="91437" bIns="45718">
            <a:prstTxWarp prst="textNoShape">
              <a:avLst/>
            </a:prstTxWarp>
            <a:spAutoFit/>
          </a:bodyPr>
          <a:lstStyle/>
          <a:p>
            <a:pPr algn="ctr">
              <a:lnSpc>
                <a:spcPct val="90000"/>
              </a:lnSpc>
            </a:pPr>
            <a:r>
              <a:rPr lang="en-AU" sz="2000" b="1" dirty="0">
                <a:solidFill>
                  <a:srgbClr val="0000FF"/>
                </a:solidFill>
              </a:rPr>
              <a:t>understorey diversity</a:t>
            </a:r>
            <a:endParaRPr lang="en-AU" sz="2000" dirty="0">
              <a:solidFill>
                <a:srgbClr val="3333FF"/>
              </a:solidFill>
            </a:endParaRPr>
          </a:p>
        </p:txBody>
      </p:sp>
      <p:sp>
        <p:nvSpPr>
          <p:cNvPr id="50185" name="Text Box 9"/>
          <p:cNvSpPr txBox="1">
            <a:spLocks noChangeArrowheads="1"/>
          </p:cNvSpPr>
          <p:nvPr/>
        </p:nvSpPr>
        <p:spPr bwMode="auto">
          <a:xfrm>
            <a:off x="7543801" y="5257800"/>
            <a:ext cx="2265363" cy="641350"/>
          </a:xfrm>
          <a:prstGeom prst="rect">
            <a:avLst/>
          </a:prstGeom>
          <a:solidFill>
            <a:srgbClr val="EEECE1"/>
          </a:solidFill>
          <a:ln w="9525">
            <a:noFill/>
            <a:miter lim="800000"/>
            <a:headEnd/>
            <a:tailEnd/>
          </a:ln>
        </p:spPr>
        <p:txBody>
          <a:bodyPr lIns="91437" tIns="45718" rIns="91437" bIns="45718">
            <a:prstTxWarp prst="textNoShape">
              <a:avLst/>
            </a:prstTxWarp>
            <a:spAutoFit/>
          </a:bodyPr>
          <a:lstStyle/>
          <a:p>
            <a:pPr algn="ctr">
              <a:lnSpc>
                <a:spcPct val="90000"/>
              </a:lnSpc>
            </a:pPr>
            <a:r>
              <a:rPr lang="en-AU" sz="2000" b="1" dirty="0">
                <a:solidFill>
                  <a:srgbClr val="0000FF"/>
                </a:solidFill>
              </a:rPr>
              <a:t>recruitment of young trees</a:t>
            </a:r>
            <a:endParaRPr lang="en-AU" sz="2000" dirty="0">
              <a:solidFill>
                <a:srgbClr val="3333FF"/>
              </a:solidFill>
            </a:endParaRPr>
          </a:p>
        </p:txBody>
      </p:sp>
      <p:sp>
        <p:nvSpPr>
          <p:cNvPr id="50186" name="Text Box 10"/>
          <p:cNvSpPr txBox="1">
            <a:spLocks noChangeArrowheads="1"/>
          </p:cNvSpPr>
          <p:nvPr/>
        </p:nvSpPr>
        <p:spPr bwMode="auto">
          <a:xfrm>
            <a:off x="7848601" y="914400"/>
            <a:ext cx="2798763" cy="641350"/>
          </a:xfrm>
          <a:prstGeom prst="rect">
            <a:avLst/>
          </a:prstGeom>
          <a:solidFill>
            <a:srgbClr val="EEECE1"/>
          </a:solidFill>
          <a:ln w="9525">
            <a:noFill/>
            <a:miter lim="800000"/>
            <a:headEnd/>
            <a:tailEnd/>
          </a:ln>
        </p:spPr>
        <p:txBody>
          <a:bodyPr lIns="91437" tIns="45718" rIns="91437" bIns="45718">
            <a:prstTxWarp prst="textNoShape">
              <a:avLst/>
            </a:prstTxWarp>
            <a:spAutoFit/>
          </a:bodyPr>
          <a:lstStyle/>
          <a:p>
            <a:pPr algn="ctr">
              <a:lnSpc>
                <a:spcPct val="90000"/>
              </a:lnSpc>
            </a:pPr>
            <a:r>
              <a:rPr lang="en-AU" sz="2000" b="1" dirty="0">
                <a:solidFill>
                  <a:srgbClr val="0000FF"/>
                </a:solidFill>
              </a:rPr>
              <a:t>size &amp; connectivity of the patch</a:t>
            </a:r>
            <a:endParaRPr lang="en-AU" sz="2000" dirty="0">
              <a:solidFill>
                <a:srgbClr val="3333FF"/>
              </a:solidFill>
            </a:endParaRPr>
          </a:p>
        </p:txBody>
      </p:sp>
      <p:sp>
        <p:nvSpPr>
          <p:cNvPr id="11" name="TextBox 10"/>
          <p:cNvSpPr txBox="1"/>
          <p:nvPr/>
        </p:nvSpPr>
        <p:spPr>
          <a:xfrm>
            <a:off x="1031756" y="59948"/>
            <a:ext cx="9002581" cy="523220"/>
          </a:xfrm>
          <a:prstGeom prst="rect">
            <a:avLst/>
          </a:prstGeom>
          <a:noFill/>
        </p:spPr>
        <p:txBody>
          <a:bodyPr wrap="square" rtlCol="0">
            <a:spAutoFit/>
          </a:bodyPr>
          <a:lstStyle/>
          <a:p>
            <a:pPr algn="ctr"/>
            <a:r>
              <a:rPr lang="en-US" sz="2800" dirty="0">
                <a:solidFill>
                  <a:schemeClr val="bg1"/>
                </a:solidFill>
                <a:cs typeface="Arial"/>
              </a:rPr>
              <a:t>High condition site – attributes measured</a:t>
            </a:r>
          </a:p>
        </p:txBody>
      </p:sp>
      <p:pic>
        <p:nvPicPr>
          <p:cNvPr id="12" name="Picture 6">
            <a:extLst>
              <a:ext uri="{FF2B5EF4-FFF2-40B4-BE49-F238E27FC236}">
                <a16:creationId xmlns:a16="http://schemas.microsoft.com/office/drawing/2014/main" id="{01CB3CD1-9662-43F1-BC8A-87C3FD18A4AB}"/>
              </a:ext>
            </a:extLst>
          </p:cNvPr>
          <p:cNvPicPr>
            <a:picLocks noChangeAspect="1" noChangeArrowheads="1"/>
          </p:cNvPicPr>
          <p:nvPr/>
        </p:nvPicPr>
        <p:blipFill>
          <a:blip r:embed="rId4"/>
          <a:srcRect/>
          <a:stretch>
            <a:fillRect/>
          </a:stretch>
        </p:blipFill>
        <p:spPr bwMode="auto">
          <a:xfrm>
            <a:off x="1801589" y="857038"/>
            <a:ext cx="664021" cy="482478"/>
          </a:xfrm>
          <a:prstGeom prst="rect">
            <a:avLst/>
          </a:prstGeom>
          <a:noFill/>
          <a:ln w="9525">
            <a:noFill/>
            <a:miter lim="800000"/>
            <a:headEnd/>
            <a:tailEnd/>
          </a:ln>
        </p:spPr>
      </p:pic>
    </p:spTree>
    <p:extLst>
      <p:ext uri="{BB962C8B-B14F-4D97-AF65-F5344CB8AC3E}">
        <p14:creationId xmlns:p14="http://schemas.microsoft.com/office/powerpoint/2010/main" val="317045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eg_condition_05_60%"/>
          <p:cNvPicPr>
            <a:picLocks noChangeAspect="1" noChangeArrowheads="1"/>
          </p:cNvPicPr>
          <p:nvPr/>
        </p:nvPicPr>
        <p:blipFill>
          <a:blip r:embed="rId3"/>
          <a:srcRect/>
          <a:stretch>
            <a:fillRect/>
          </a:stretch>
        </p:blipFill>
        <p:spPr bwMode="auto">
          <a:xfrm>
            <a:off x="1985210" y="798136"/>
            <a:ext cx="8682789" cy="6059863"/>
          </a:xfrm>
          <a:prstGeom prst="rect">
            <a:avLst/>
          </a:prstGeom>
          <a:noFill/>
          <a:ln w="9525">
            <a:noFill/>
            <a:miter lim="800000"/>
            <a:headEnd/>
            <a:tailEnd/>
          </a:ln>
        </p:spPr>
      </p:pic>
      <p:sp>
        <p:nvSpPr>
          <p:cNvPr id="52228" name="Text Box 4"/>
          <p:cNvSpPr txBox="1">
            <a:spLocks noChangeArrowheads="1"/>
          </p:cNvSpPr>
          <p:nvPr/>
        </p:nvSpPr>
        <p:spPr bwMode="auto">
          <a:xfrm>
            <a:off x="7543801" y="5334000"/>
            <a:ext cx="2265363" cy="641350"/>
          </a:xfrm>
          <a:prstGeom prst="rect">
            <a:avLst/>
          </a:prstGeom>
          <a:solidFill>
            <a:srgbClr val="EEECE1"/>
          </a:solidFill>
          <a:ln w="9525">
            <a:noFill/>
            <a:miter lim="800000"/>
            <a:headEnd/>
            <a:tailEnd/>
          </a:ln>
        </p:spPr>
        <p:txBody>
          <a:bodyPr lIns="91437" tIns="45718" rIns="91437" bIns="45718">
            <a:prstTxWarp prst="textNoShape">
              <a:avLst/>
            </a:prstTxWarp>
            <a:spAutoFit/>
          </a:bodyPr>
          <a:lstStyle/>
          <a:p>
            <a:pPr algn="ctr">
              <a:lnSpc>
                <a:spcPct val="90000"/>
              </a:lnSpc>
            </a:pPr>
            <a:r>
              <a:rPr lang="en-AU" sz="2000" b="1" dirty="0">
                <a:solidFill>
                  <a:srgbClr val="0000FF"/>
                </a:solidFill>
              </a:rPr>
              <a:t>increased cover  of weeds</a:t>
            </a:r>
            <a:endParaRPr lang="en-AU" sz="2000" dirty="0">
              <a:solidFill>
                <a:srgbClr val="3333FF"/>
              </a:solidFill>
            </a:endParaRPr>
          </a:p>
        </p:txBody>
      </p:sp>
      <p:sp>
        <p:nvSpPr>
          <p:cNvPr id="52229" name="Text Box 5"/>
          <p:cNvSpPr txBox="1">
            <a:spLocks noChangeArrowheads="1"/>
          </p:cNvSpPr>
          <p:nvPr/>
        </p:nvSpPr>
        <p:spPr bwMode="auto">
          <a:xfrm>
            <a:off x="8229601" y="3048000"/>
            <a:ext cx="2265363" cy="641350"/>
          </a:xfrm>
          <a:prstGeom prst="rect">
            <a:avLst/>
          </a:prstGeom>
          <a:solidFill>
            <a:srgbClr val="EEECE1"/>
          </a:solidFill>
          <a:ln w="9525">
            <a:noFill/>
            <a:miter lim="800000"/>
            <a:headEnd/>
            <a:tailEnd/>
          </a:ln>
        </p:spPr>
        <p:txBody>
          <a:bodyPr lIns="91437" tIns="45718" rIns="91437" bIns="45718">
            <a:prstTxWarp prst="textNoShape">
              <a:avLst/>
            </a:prstTxWarp>
            <a:spAutoFit/>
          </a:bodyPr>
          <a:lstStyle/>
          <a:p>
            <a:pPr algn="ctr">
              <a:lnSpc>
                <a:spcPct val="90000"/>
              </a:lnSpc>
            </a:pPr>
            <a:r>
              <a:rPr lang="en-AU" sz="2000" b="1" dirty="0">
                <a:solidFill>
                  <a:srgbClr val="0000FF"/>
                </a:solidFill>
              </a:rPr>
              <a:t>reduced recruitment</a:t>
            </a:r>
            <a:endParaRPr lang="en-AU" sz="2000" dirty="0">
              <a:solidFill>
                <a:srgbClr val="3333FF"/>
              </a:solidFill>
            </a:endParaRPr>
          </a:p>
        </p:txBody>
      </p:sp>
      <p:sp>
        <p:nvSpPr>
          <p:cNvPr id="52230" name="Text Box 6"/>
          <p:cNvSpPr txBox="1">
            <a:spLocks noChangeArrowheads="1"/>
          </p:cNvSpPr>
          <p:nvPr/>
        </p:nvSpPr>
        <p:spPr bwMode="auto">
          <a:xfrm>
            <a:off x="2362201" y="1752600"/>
            <a:ext cx="2265363" cy="641350"/>
          </a:xfrm>
          <a:prstGeom prst="rect">
            <a:avLst/>
          </a:prstGeom>
          <a:solidFill>
            <a:srgbClr val="EEECE1"/>
          </a:solidFill>
          <a:ln w="9525">
            <a:noFill/>
            <a:miter lim="800000"/>
            <a:headEnd/>
            <a:tailEnd/>
          </a:ln>
        </p:spPr>
        <p:txBody>
          <a:bodyPr lIns="91437" tIns="45718" rIns="91437" bIns="45718">
            <a:prstTxWarp prst="textNoShape">
              <a:avLst/>
            </a:prstTxWarp>
            <a:spAutoFit/>
          </a:bodyPr>
          <a:lstStyle/>
          <a:p>
            <a:pPr algn="ctr">
              <a:lnSpc>
                <a:spcPct val="90000"/>
              </a:lnSpc>
            </a:pPr>
            <a:r>
              <a:rPr lang="en-AU" sz="2000" b="1" dirty="0">
                <a:solidFill>
                  <a:srgbClr val="0000FF"/>
                </a:solidFill>
              </a:rPr>
              <a:t>reduced cover  of trees</a:t>
            </a:r>
            <a:endParaRPr lang="en-AU" sz="2000" dirty="0">
              <a:solidFill>
                <a:srgbClr val="3333FF"/>
              </a:solidFill>
            </a:endParaRPr>
          </a:p>
        </p:txBody>
      </p:sp>
      <p:sp>
        <p:nvSpPr>
          <p:cNvPr id="52231" name="Text Box 7"/>
          <p:cNvSpPr txBox="1">
            <a:spLocks noChangeArrowheads="1"/>
          </p:cNvSpPr>
          <p:nvPr/>
        </p:nvSpPr>
        <p:spPr bwMode="auto">
          <a:xfrm>
            <a:off x="2157664" y="5059362"/>
            <a:ext cx="2265363" cy="915988"/>
          </a:xfrm>
          <a:prstGeom prst="rect">
            <a:avLst/>
          </a:prstGeom>
          <a:solidFill>
            <a:srgbClr val="EEECE1"/>
          </a:solidFill>
          <a:ln w="9525">
            <a:noFill/>
            <a:miter lim="800000"/>
            <a:headEnd/>
            <a:tailEnd/>
          </a:ln>
        </p:spPr>
        <p:txBody>
          <a:bodyPr lIns="91437" tIns="45718" rIns="91437" bIns="45718">
            <a:prstTxWarp prst="textNoShape">
              <a:avLst/>
            </a:prstTxWarp>
            <a:spAutoFit/>
          </a:bodyPr>
          <a:lstStyle/>
          <a:p>
            <a:pPr algn="ctr">
              <a:lnSpc>
                <a:spcPct val="90000"/>
              </a:lnSpc>
            </a:pPr>
            <a:r>
              <a:rPr lang="en-AU" sz="2000" b="1" dirty="0">
                <a:solidFill>
                  <a:srgbClr val="0000FF"/>
                </a:solidFill>
              </a:rPr>
              <a:t>reduced understorey diversity</a:t>
            </a:r>
            <a:endParaRPr lang="en-AU" sz="2000" dirty="0">
              <a:solidFill>
                <a:srgbClr val="3333FF"/>
              </a:solidFill>
            </a:endParaRPr>
          </a:p>
        </p:txBody>
      </p:sp>
      <p:sp>
        <p:nvSpPr>
          <p:cNvPr id="52232" name="Line 8"/>
          <p:cNvSpPr>
            <a:spLocks noChangeShapeType="1"/>
          </p:cNvSpPr>
          <p:nvPr/>
        </p:nvSpPr>
        <p:spPr bwMode="auto">
          <a:xfrm flipH="1" flipV="1">
            <a:off x="8534400" y="4724400"/>
            <a:ext cx="76200" cy="609600"/>
          </a:xfrm>
          <a:prstGeom prst="line">
            <a:avLst/>
          </a:prstGeom>
          <a:noFill/>
          <a:ln w="57150">
            <a:solidFill>
              <a:srgbClr val="FFFF00"/>
            </a:solidFill>
            <a:round/>
            <a:headEnd type="none" w="sm" len="sm"/>
            <a:tailEnd type="triangle" w="med" len="med"/>
          </a:ln>
        </p:spPr>
        <p:txBody>
          <a:bodyPr wrap="none" anchor="ctr">
            <a:prstTxWarp prst="textNoShape">
              <a:avLst/>
            </a:prstTxWarp>
          </a:bodyPr>
          <a:lstStyle/>
          <a:p>
            <a:endParaRPr lang="en-US" dirty="0"/>
          </a:p>
        </p:txBody>
      </p:sp>
      <p:sp>
        <p:nvSpPr>
          <p:cNvPr id="52233" name="Line 9"/>
          <p:cNvSpPr>
            <a:spLocks noChangeShapeType="1"/>
          </p:cNvSpPr>
          <p:nvPr/>
        </p:nvSpPr>
        <p:spPr bwMode="auto">
          <a:xfrm flipH="1" flipV="1">
            <a:off x="7315200" y="3200400"/>
            <a:ext cx="914400" cy="76200"/>
          </a:xfrm>
          <a:prstGeom prst="line">
            <a:avLst/>
          </a:prstGeom>
          <a:noFill/>
          <a:ln w="57150">
            <a:solidFill>
              <a:srgbClr val="FFFF00"/>
            </a:solidFill>
            <a:round/>
            <a:headEnd type="none" w="sm" len="sm"/>
            <a:tailEnd type="triangle" w="med" len="med"/>
          </a:ln>
        </p:spPr>
        <p:txBody>
          <a:bodyPr wrap="none" anchor="ctr">
            <a:prstTxWarp prst="textNoShape">
              <a:avLst/>
            </a:prstTxWarp>
          </a:bodyPr>
          <a:lstStyle/>
          <a:p>
            <a:endParaRPr lang="en-US" dirty="0"/>
          </a:p>
        </p:txBody>
      </p:sp>
      <p:sp>
        <p:nvSpPr>
          <p:cNvPr id="52234" name="Line 10"/>
          <p:cNvSpPr>
            <a:spLocks noChangeShapeType="1"/>
          </p:cNvSpPr>
          <p:nvPr/>
        </p:nvSpPr>
        <p:spPr bwMode="auto">
          <a:xfrm flipV="1">
            <a:off x="4648200" y="1371600"/>
            <a:ext cx="1981200" cy="457200"/>
          </a:xfrm>
          <a:prstGeom prst="line">
            <a:avLst/>
          </a:prstGeom>
          <a:noFill/>
          <a:ln w="57150">
            <a:solidFill>
              <a:srgbClr val="FFFF00"/>
            </a:solidFill>
            <a:round/>
            <a:headEnd type="none" w="sm" len="sm"/>
            <a:tailEnd type="triangle" w="med" len="med"/>
          </a:ln>
        </p:spPr>
        <p:txBody>
          <a:bodyPr wrap="none" anchor="ctr">
            <a:prstTxWarp prst="textNoShape">
              <a:avLst/>
            </a:prstTxWarp>
          </a:bodyPr>
          <a:lstStyle/>
          <a:p>
            <a:endParaRPr lang="en-US" dirty="0"/>
          </a:p>
        </p:txBody>
      </p:sp>
      <p:sp>
        <p:nvSpPr>
          <p:cNvPr id="52235" name="Line 11"/>
          <p:cNvSpPr>
            <a:spLocks noChangeShapeType="1"/>
          </p:cNvSpPr>
          <p:nvPr/>
        </p:nvSpPr>
        <p:spPr bwMode="auto">
          <a:xfrm flipV="1">
            <a:off x="3657600" y="4343400"/>
            <a:ext cx="1143000" cy="685800"/>
          </a:xfrm>
          <a:prstGeom prst="line">
            <a:avLst/>
          </a:prstGeom>
          <a:noFill/>
          <a:ln w="57150">
            <a:solidFill>
              <a:srgbClr val="FFFF00"/>
            </a:solidFill>
            <a:round/>
            <a:headEnd type="none" w="sm" len="sm"/>
            <a:tailEnd type="triangle" w="med" len="med"/>
          </a:ln>
        </p:spPr>
        <p:txBody>
          <a:bodyPr wrap="none" anchor="ctr">
            <a:prstTxWarp prst="textNoShape">
              <a:avLst/>
            </a:prstTxWarp>
          </a:bodyPr>
          <a:lstStyle/>
          <a:p>
            <a:endParaRPr lang="en-US" dirty="0"/>
          </a:p>
        </p:txBody>
      </p:sp>
      <p:sp>
        <p:nvSpPr>
          <p:cNvPr id="52236" name="Text Box 12"/>
          <p:cNvSpPr txBox="1">
            <a:spLocks noChangeArrowheads="1"/>
          </p:cNvSpPr>
          <p:nvPr/>
        </p:nvSpPr>
        <p:spPr bwMode="auto">
          <a:xfrm>
            <a:off x="5601810" y="6137026"/>
            <a:ext cx="5066190" cy="584775"/>
          </a:xfrm>
          <a:prstGeom prst="rect">
            <a:avLst/>
          </a:prstGeom>
          <a:solidFill>
            <a:srgbClr val="336600"/>
          </a:solidFill>
          <a:ln w="12700">
            <a:noFill/>
            <a:miter lim="800000"/>
            <a:headEnd type="none" w="sm" len="sm"/>
            <a:tailEnd type="none" w="sm" len="sm"/>
          </a:ln>
        </p:spPr>
        <p:txBody>
          <a:bodyPr wrap="square">
            <a:prstTxWarp prst="textNoShape">
              <a:avLst/>
            </a:prstTxWarp>
            <a:spAutoFit/>
          </a:bodyPr>
          <a:lstStyle/>
          <a:p>
            <a:pPr algn="r">
              <a:spcBef>
                <a:spcPct val="50000"/>
              </a:spcBef>
            </a:pPr>
            <a:r>
              <a:rPr lang="en-US" sz="3200" b="1" i="1" dirty="0">
                <a:solidFill>
                  <a:srgbClr val="FFFF00"/>
                </a:solidFill>
                <a:latin typeface="Arial" pitchFamily="-96" charset="0"/>
              </a:rPr>
              <a:t>Habitat score</a:t>
            </a:r>
            <a:r>
              <a:rPr lang="en-US" sz="3200" i="1" dirty="0">
                <a:solidFill>
                  <a:srgbClr val="FFFF00"/>
                </a:solidFill>
                <a:latin typeface="Times New Roman" pitchFamily="-96" charset="0"/>
              </a:rPr>
              <a:t> </a:t>
            </a:r>
            <a:r>
              <a:rPr lang="en-US" sz="3200" b="1" i="1" dirty="0">
                <a:solidFill>
                  <a:srgbClr val="FFFF00"/>
                </a:solidFill>
                <a:latin typeface="Arial" pitchFamily="-96" charset="0"/>
              </a:rPr>
              <a:t>= 5/10</a:t>
            </a:r>
            <a:endParaRPr lang="en-US" i="1" dirty="0">
              <a:latin typeface="Times New Roman" pitchFamily="-96" charset="0"/>
            </a:endParaRPr>
          </a:p>
        </p:txBody>
      </p:sp>
      <p:sp>
        <p:nvSpPr>
          <p:cNvPr id="16" name="TextBox 15">
            <a:extLst>
              <a:ext uri="{FF2B5EF4-FFF2-40B4-BE49-F238E27FC236}">
                <a16:creationId xmlns:a16="http://schemas.microsoft.com/office/drawing/2014/main" id="{D2607A3A-6960-4DB2-9231-6DBDE2F831B9}"/>
              </a:ext>
            </a:extLst>
          </p:cNvPr>
          <p:cNvSpPr txBox="1"/>
          <p:nvPr/>
        </p:nvSpPr>
        <p:spPr>
          <a:xfrm>
            <a:off x="1031756" y="59948"/>
            <a:ext cx="9002581" cy="523220"/>
          </a:xfrm>
          <a:prstGeom prst="rect">
            <a:avLst/>
          </a:prstGeom>
          <a:noFill/>
        </p:spPr>
        <p:txBody>
          <a:bodyPr wrap="square" rtlCol="0">
            <a:spAutoFit/>
          </a:bodyPr>
          <a:lstStyle/>
          <a:p>
            <a:pPr algn="ctr"/>
            <a:r>
              <a:rPr lang="en-US" sz="2800" dirty="0">
                <a:solidFill>
                  <a:schemeClr val="bg1"/>
                </a:solidFill>
                <a:cs typeface="Arial"/>
              </a:rPr>
              <a:t>Medium condition site –attributes measured</a:t>
            </a:r>
          </a:p>
        </p:txBody>
      </p:sp>
      <p:pic>
        <p:nvPicPr>
          <p:cNvPr id="17" name="Picture 6">
            <a:extLst>
              <a:ext uri="{FF2B5EF4-FFF2-40B4-BE49-F238E27FC236}">
                <a16:creationId xmlns:a16="http://schemas.microsoft.com/office/drawing/2014/main" id="{70F1FEC8-02A5-4CC4-887F-9C5F2F814690}"/>
              </a:ext>
            </a:extLst>
          </p:cNvPr>
          <p:cNvPicPr>
            <a:picLocks noChangeAspect="1" noChangeArrowheads="1"/>
          </p:cNvPicPr>
          <p:nvPr/>
        </p:nvPicPr>
        <p:blipFill>
          <a:blip r:embed="rId4"/>
          <a:srcRect/>
          <a:stretch>
            <a:fillRect/>
          </a:stretch>
        </p:blipFill>
        <p:spPr bwMode="auto">
          <a:xfrm>
            <a:off x="2075446" y="869951"/>
            <a:ext cx="664021" cy="482478"/>
          </a:xfrm>
          <a:prstGeom prst="rect">
            <a:avLst/>
          </a:prstGeom>
          <a:noFill/>
          <a:ln w="9525">
            <a:noFill/>
            <a:miter lim="800000"/>
            <a:headEnd/>
            <a:tailEnd/>
          </a:ln>
        </p:spPr>
      </p:pic>
    </p:spTree>
    <p:extLst>
      <p:ext uri="{BB962C8B-B14F-4D97-AF65-F5344CB8AC3E}">
        <p14:creationId xmlns:p14="http://schemas.microsoft.com/office/powerpoint/2010/main" val="1462624308"/>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Veg_condition_01_60%">
            <a:extLst>
              <a:ext uri="{FF2B5EF4-FFF2-40B4-BE49-F238E27FC236}">
                <a16:creationId xmlns:a16="http://schemas.microsoft.com/office/drawing/2014/main" id="{7EFA2EF9-B894-44DE-8EC1-B2367DDF195C}"/>
              </a:ext>
            </a:extLst>
          </p:cNvPr>
          <p:cNvPicPr>
            <a:picLocks noChangeAspect="1" noChangeArrowheads="1"/>
          </p:cNvPicPr>
          <p:nvPr/>
        </p:nvPicPr>
        <p:blipFill>
          <a:blip r:embed="rId3"/>
          <a:srcRect/>
          <a:stretch>
            <a:fillRect/>
          </a:stretch>
        </p:blipFill>
        <p:spPr bwMode="auto">
          <a:xfrm>
            <a:off x="1757578" y="789603"/>
            <a:ext cx="8733951" cy="5968200"/>
          </a:xfrm>
          <a:prstGeom prst="rect">
            <a:avLst/>
          </a:prstGeom>
          <a:noFill/>
          <a:ln w="9525">
            <a:noFill/>
            <a:miter lim="800000"/>
            <a:headEnd/>
            <a:tailEnd/>
          </a:ln>
        </p:spPr>
      </p:pic>
      <p:sp>
        <p:nvSpPr>
          <p:cNvPr id="14" name="Text Box 3">
            <a:extLst>
              <a:ext uri="{FF2B5EF4-FFF2-40B4-BE49-F238E27FC236}">
                <a16:creationId xmlns:a16="http://schemas.microsoft.com/office/drawing/2014/main" id="{37F64ABB-9B3B-41A6-9D16-0D906E15D818}"/>
              </a:ext>
            </a:extLst>
          </p:cNvPr>
          <p:cNvSpPr txBox="1">
            <a:spLocks noChangeArrowheads="1"/>
          </p:cNvSpPr>
          <p:nvPr/>
        </p:nvSpPr>
        <p:spPr bwMode="auto">
          <a:xfrm>
            <a:off x="1981201" y="4724400"/>
            <a:ext cx="2265363" cy="641350"/>
          </a:xfrm>
          <a:prstGeom prst="rect">
            <a:avLst/>
          </a:prstGeom>
          <a:solidFill>
            <a:schemeClr val="bg2"/>
          </a:solidFill>
          <a:ln w="9525">
            <a:noFill/>
            <a:miter lim="800000"/>
            <a:headEnd/>
            <a:tailEnd/>
          </a:ln>
        </p:spPr>
        <p:txBody>
          <a:bodyPr lIns="91437" tIns="45718" rIns="91437" bIns="45718">
            <a:prstTxWarp prst="textNoShape">
              <a:avLst/>
            </a:prstTxWarp>
            <a:spAutoFit/>
          </a:bodyPr>
          <a:lstStyle/>
          <a:p>
            <a:pPr algn="ctr" defTabSz="914400" eaLnBrk="0" fontAlgn="base" hangingPunct="0">
              <a:lnSpc>
                <a:spcPct val="90000"/>
              </a:lnSpc>
              <a:spcBef>
                <a:spcPct val="0"/>
              </a:spcBef>
              <a:spcAft>
                <a:spcPct val="0"/>
              </a:spcAft>
            </a:pPr>
            <a:r>
              <a:rPr lang="en-AU" sz="2000" b="1" dirty="0">
                <a:solidFill>
                  <a:srgbClr val="0000FF"/>
                </a:solidFill>
                <a:latin typeface="Tahoma" pitchFamily="-65" charset="0"/>
                <a:ea typeface="ＭＳ Ｐゴシック" pitchFamily="-65" charset="-128"/>
                <a:cs typeface="Arial" charset="0"/>
              </a:rPr>
              <a:t>increased cover  of weeds</a:t>
            </a:r>
            <a:endParaRPr lang="en-AU" sz="2000" dirty="0">
              <a:solidFill>
                <a:srgbClr val="3333FF"/>
              </a:solidFill>
              <a:latin typeface="Tahoma" pitchFamily="-65" charset="0"/>
              <a:ea typeface="ＭＳ Ｐゴシック" pitchFamily="-65" charset="-128"/>
              <a:cs typeface="Arial" charset="0"/>
            </a:endParaRPr>
          </a:p>
        </p:txBody>
      </p:sp>
      <p:sp>
        <p:nvSpPr>
          <p:cNvPr id="15" name="Text Box 4">
            <a:extLst>
              <a:ext uri="{FF2B5EF4-FFF2-40B4-BE49-F238E27FC236}">
                <a16:creationId xmlns:a16="http://schemas.microsoft.com/office/drawing/2014/main" id="{9691B361-4994-4B6B-B574-39B96ABA623C}"/>
              </a:ext>
            </a:extLst>
          </p:cNvPr>
          <p:cNvSpPr txBox="1">
            <a:spLocks noChangeArrowheads="1"/>
          </p:cNvSpPr>
          <p:nvPr/>
        </p:nvSpPr>
        <p:spPr bwMode="auto">
          <a:xfrm>
            <a:off x="8207676" y="1246577"/>
            <a:ext cx="2265362" cy="915988"/>
          </a:xfrm>
          <a:prstGeom prst="rect">
            <a:avLst/>
          </a:prstGeom>
          <a:solidFill>
            <a:schemeClr val="bg2"/>
          </a:solidFill>
          <a:ln w="9525">
            <a:noFill/>
            <a:miter lim="800000"/>
            <a:headEnd/>
            <a:tailEnd/>
          </a:ln>
        </p:spPr>
        <p:txBody>
          <a:bodyPr lIns="91437" tIns="45718" rIns="91437" bIns="45718">
            <a:prstTxWarp prst="textNoShape">
              <a:avLst/>
            </a:prstTxWarp>
            <a:spAutoFit/>
          </a:bodyPr>
          <a:lstStyle/>
          <a:p>
            <a:pPr algn="ctr" defTabSz="914400" eaLnBrk="0" fontAlgn="base" hangingPunct="0">
              <a:lnSpc>
                <a:spcPct val="90000"/>
              </a:lnSpc>
              <a:spcBef>
                <a:spcPct val="0"/>
              </a:spcBef>
              <a:spcAft>
                <a:spcPct val="0"/>
              </a:spcAft>
            </a:pPr>
            <a:r>
              <a:rPr lang="en-AU" sz="2000" b="1">
                <a:solidFill>
                  <a:srgbClr val="0000FF"/>
                </a:solidFill>
                <a:latin typeface="Tahoma" pitchFamily="-65" charset="0"/>
                <a:ea typeface="ＭＳ Ｐゴシック" pitchFamily="-65" charset="-128"/>
                <a:cs typeface="Arial" charset="0"/>
              </a:rPr>
              <a:t>greatly reduced vegetation in landscape</a:t>
            </a:r>
            <a:endParaRPr lang="en-AU" sz="2000">
              <a:solidFill>
                <a:srgbClr val="3333FF"/>
              </a:solidFill>
              <a:latin typeface="Tahoma" pitchFamily="-65" charset="0"/>
              <a:ea typeface="ＭＳ Ｐゴシック" pitchFamily="-65" charset="-128"/>
              <a:cs typeface="Arial" charset="0"/>
            </a:endParaRPr>
          </a:p>
        </p:txBody>
      </p:sp>
      <p:sp>
        <p:nvSpPr>
          <p:cNvPr id="17" name="Text Box 5">
            <a:extLst>
              <a:ext uri="{FF2B5EF4-FFF2-40B4-BE49-F238E27FC236}">
                <a16:creationId xmlns:a16="http://schemas.microsoft.com/office/drawing/2014/main" id="{435F2895-E95C-4B90-A88E-F4F0DEDE7BD8}"/>
              </a:ext>
            </a:extLst>
          </p:cNvPr>
          <p:cNvSpPr txBox="1">
            <a:spLocks noChangeArrowheads="1"/>
          </p:cNvSpPr>
          <p:nvPr/>
        </p:nvSpPr>
        <p:spPr bwMode="auto">
          <a:xfrm>
            <a:off x="8039741" y="3370715"/>
            <a:ext cx="2265362" cy="366713"/>
          </a:xfrm>
          <a:prstGeom prst="rect">
            <a:avLst/>
          </a:prstGeom>
          <a:solidFill>
            <a:schemeClr val="bg2"/>
          </a:solidFill>
          <a:ln w="9525">
            <a:noFill/>
            <a:miter lim="800000"/>
            <a:headEnd/>
            <a:tailEnd/>
          </a:ln>
        </p:spPr>
        <p:txBody>
          <a:bodyPr lIns="91437" tIns="45718" rIns="91437" bIns="45718">
            <a:prstTxWarp prst="textNoShape">
              <a:avLst/>
            </a:prstTxWarp>
            <a:spAutoFit/>
          </a:bodyPr>
          <a:lstStyle/>
          <a:p>
            <a:pPr algn="ctr" defTabSz="914400" eaLnBrk="0" fontAlgn="base" hangingPunct="0">
              <a:lnSpc>
                <a:spcPct val="90000"/>
              </a:lnSpc>
              <a:spcBef>
                <a:spcPct val="0"/>
              </a:spcBef>
              <a:spcAft>
                <a:spcPct val="0"/>
              </a:spcAft>
            </a:pPr>
            <a:r>
              <a:rPr lang="en-AU" sz="2000" b="1">
                <a:solidFill>
                  <a:srgbClr val="0000FF"/>
                </a:solidFill>
                <a:latin typeface="Tahoma" pitchFamily="-65" charset="0"/>
                <a:ea typeface="ＭＳ Ｐゴシック" pitchFamily="-65" charset="-128"/>
                <a:cs typeface="Arial" charset="0"/>
              </a:rPr>
              <a:t>only relict trees</a:t>
            </a:r>
            <a:endParaRPr lang="en-AU" sz="2000">
              <a:solidFill>
                <a:srgbClr val="3333FF"/>
              </a:solidFill>
              <a:latin typeface="Tahoma" pitchFamily="-65" charset="0"/>
              <a:ea typeface="ＭＳ Ｐゴシック" pitchFamily="-65" charset="-128"/>
              <a:cs typeface="Arial" charset="0"/>
            </a:endParaRPr>
          </a:p>
        </p:txBody>
      </p:sp>
      <p:sp>
        <p:nvSpPr>
          <p:cNvPr id="18" name="Text Box 6">
            <a:extLst>
              <a:ext uri="{FF2B5EF4-FFF2-40B4-BE49-F238E27FC236}">
                <a16:creationId xmlns:a16="http://schemas.microsoft.com/office/drawing/2014/main" id="{542739AD-BC75-4150-9209-5759F096C7B7}"/>
              </a:ext>
            </a:extLst>
          </p:cNvPr>
          <p:cNvSpPr txBox="1">
            <a:spLocks noChangeArrowheads="1"/>
          </p:cNvSpPr>
          <p:nvPr/>
        </p:nvSpPr>
        <p:spPr bwMode="auto">
          <a:xfrm>
            <a:off x="1981201" y="5486400"/>
            <a:ext cx="2265363" cy="915988"/>
          </a:xfrm>
          <a:prstGeom prst="rect">
            <a:avLst/>
          </a:prstGeom>
          <a:solidFill>
            <a:schemeClr val="bg2"/>
          </a:solidFill>
          <a:ln w="9525">
            <a:noFill/>
            <a:miter lim="800000"/>
            <a:headEnd/>
            <a:tailEnd/>
          </a:ln>
        </p:spPr>
        <p:txBody>
          <a:bodyPr lIns="91437" tIns="45718" rIns="91437" bIns="45718">
            <a:prstTxWarp prst="textNoShape">
              <a:avLst/>
            </a:prstTxWarp>
            <a:spAutoFit/>
          </a:bodyPr>
          <a:lstStyle/>
          <a:p>
            <a:pPr algn="ctr" defTabSz="914400" eaLnBrk="0" fontAlgn="base" hangingPunct="0">
              <a:lnSpc>
                <a:spcPct val="90000"/>
              </a:lnSpc>
              <a:spcBef>
                <a:spcPct val="0"/>
              </a:spcBef>
              <a:spcAft>
                <a:spcPct val="0"/>
              </a:spcAft>
            </a:pPr>
            <a:r>
              <a:rPr lang="en-AU" sz="2000" b="1">
                <a:solidFill>
                  <a:srgbClr val="0000FF"/>
                </a:solidFill>
                <a:latin typeface="Tahoma" pitchFamily="-65" charset="0"/>
                <a:ea typeface="ＭＳ Ｐゴシック" pitchFamily="-65" charset="-128"/>
                <a:cs typeface="Arial" charset="0"/>
              </a:rPr>
              <a:t>greatly reduced understorey diversity</a:t>
            </a:r>
            <a:endParaRPr lang="en-AU" sz="2000">
              <a:solidFill>
                <a:srgbClr val="3333FF"/>
              </a:solidFill>
              <a:latin typeface="Tahoma" pitchFamily="-65" charset="0"/>
              <a:ea typeface="ＭＳ Ｐゴシック" pitchFamily="-65" charset="-128"/>
              <a:cs typeface="Arial" charset="0"/>
            </a:endParaRPr>
          </a:p>
        </p:txBody>
      </p:sp>
      <p:sp>
        <p:nvSpPr>
          <p:cNvPr id="19" name="Line 7">
            <a:extLst>
              <a:ext uri="{FF2B5EF4-FFF2-40B4-BE49-F238E27FC236}">
                <a16:creationId xmlns:a16="http://schemas.microsoft.com/office/drawing/2014/main" id="{A611D8B1-4C10-4C09-855A-749BE3AB4E7A}"/>
              </a:ext>
            </a:extLst>
          </p:cNvPr>
          <p:cNvSpPr>
            <a:spLocks noChangeShapeType="1"/>
          </p:cNvSpPr>
          <p:nvPr/>
        </p:nvSpPr>
        <p:spPr bwMode="auto">
          <a:xfrm flipV="1">
            <a:off x="4267200" y="4419600"/>
            <a:ext cx="685800" cy="609600"/>
          </a:xfrm>
          <a:prstGeom prst="line">
            <a:avLst/>
          </a:prstGeom>
          <a:noFill/>
          <a:ln w="57150">
            <a:solidFill>
              <a:srgbClr val="FFFF00"/>
            </a:solidFill>
            <a:round/>
            <a:headEnd type="none" w="sm" len="sm"/>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Tahoma" pitchFamily="-65" charset="0"/>
              <a:ea typeface="ＭＳ Ｐゴシック" pitchFamily="-65" charset="-128"/>
              <a:cs typeface="Arial" charset="0"/>
            </a:endParaRPr>
          </a:p>
        </p:txBody>
      </p:sp>
      <p:sp>
        <p:nvSpPr>
          <p:cNvPr id="20" name="Line 8">
            <a:extLst>
              <a:ext uri="{FF2B5EF4-FFF2-40B4-BE49-F238E27FC236}">
                <a16:creationId xmlns:a16="http://schemas.microsoft.com/office/drawing/2014/main" id="{AAF12A36-BE70-4848-9B05-2127C101B06B}"/>
              </a:ext>
            </a:extLst>
          </p:cNvPr>
          <p:cNvSpPr>
            <a:spLocks noChangeShapeType="1"/>
          </p:cNvSpPr>
          <p:nvPr/>
        </p:nvSpPr>
        <p:spPr bwMode="auto">
          <a:xfrm flipH="1">
            <a:off x="7239659" y="2024825"/>
            <a:ext cx="914400" cy="381000"/>
          </a:xfrm>
          <a:prstGeom prst="line">
            <a:avLst/>
          </a:prstGeom>
          <a:noFill/>
          <a:ln w="57150">
            <a:solidFill>
              <a:srgbClr val="FFFF00"/>
            </a:solidFill>
            <a:round/>
            <a:headEnd type="none" w="sm" len="sm"/>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Tahoma" pitchFamily="-65" charset="0"/>
              <a:ea typeface="ＭＳ Ｐゴシック" pitchFamily="-65" charset="-128"/>
              <a:cs typeface="Arial" charset="0"/>
            </a:endParaRPr>
          </a:p>
        </p:txBody>
      </p:sp>
      <p:sp>
        <p:nvSpPr>
          <p:cNvPr id="21" name="Line 9">
            <a:extLst>
              <a:ext uri="{FF2B5EF4-FFF2-40B4-BE49-F238E27FC236}">
                <a16:creationId xmlns:a16="http://schemas.microsoft.com/office/drawing/2014/main" id="{E0D8251B-5C77-4499-B38B-740478AA5BBD}"/>
              </a:ext>
            </a:extLst>
          </p:cNvPr>
          <p:cNvSpPr>
            <a:spLocks noChangeShapeType="1"/>
          </p:cNvSpPr>
          <p:nvPr/>
        </p:nvSpPr>
        <p:spPr bwMode="auto">
          <a:xfrm flipH="1" flipV="1">
            <a:off x="6019800" y="2819400"/>
            <a:ext cx="1891528" cy="579438"/>
          </a:xfrm>
          <a:prstGeom prst="line">
            <a:avLst/>
          </a:prstGeom>
          <a:noFill/>
          <a:ln w="57150">
            <a:solidFill>
              <a:srgbClr val="FFFF00"/>
            </a:solidFill>
            <a:round/>
            <a:headEnd type="none" w="sm" len="sm"/>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Tahoma" pitchFamily="-65" charset="0"/>
              <a:ea typeface="ＭＳ Ｐゴシック" pitchFamily="-65" charset="-128"/>
              <a:cs typeface="Arial" charset="0"/>
            </a:endParaRPr>
          </a:p>
        </p:txBody>
      </p:sp>
      <p:sp>
        <p:nvSpPr>
          <p:cNvPr id="22" name="Line 10">
            <a:extLst>
              <a:ext uri="{FF2B5EF4-FFF2-40B4-BE49-F238E27FC236}">
                <a16:creationId xmlns:a16="http://schemas.microsoft.com/office/drawing/2014/main" id="{01F2980F-F388-49D8-80D0-9D3DACF62666}"/>
              </a:ext>
            </a:extLst>
          </p:cNvPr>
          <p:cNvSpPr>
            <a:spLocks noChangeShapeType="1"/>
          </p:cNvSpPr>
          <p:nvPr/>
        </p:nvSpPr>
        <p:spPr bwMode="auto">
          <a:xfrm flipV="1">
            <a:off x="4267200" y="5181600"/>
            <a:ext cx="1143000" cy="685800"/>
          </a:xfrm>
          <a:prstGeom prst="line">
            <a:avLst/>
          </a:prstGeom>
          <a:noFill/>
          <a:ln w="57150">
            <a:solidFill>
              <a:srgbClr val="FFFF00"/>
            </a:solidFill>
            <a:round/>
            <a:headEnd type="none" w="sm" len="sm"/>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Tahoma" pitchFamily="-65" charset="0"/>
              <a:ea typeface="ＭＳ Ｐゴシック" pitchFamily="-65" charset="-128"/>
              <a:cs typeface="Arial" charset="0"/>
            </a:endParaRPr>
          </a:p>
        </p:txBody>
      </p:sp>
      <p:sp>
        <p:nvSpPr>
          <p:cNvPr id="23" name="Text Box 11">
            <a:extLst>
              <a:ext uri="{FF2B5EF4-FFF2-40B4-BE49-F238E27FC236}">
                <a16:creationId xmlns:a16="http://schemas.microsoft.com/office/drawing/2014/main" id="{117727B1-6993-4F31-96D6-19969619342F}"/>
              </a:ext>
            </a:extLst>
          </p:cNvPr>
          <p:cNvSpPr txBox="1">
            <a:spLocks noChangeArrowheads="1"/>
          </p:cNvSpPr>
          <p:nvPr/>
        </p:nvSpPr>
        <p:spPr bwMode="auto">
          <a:xfrm>
            <a:off x="6016010" y="5654675"/>
            <a:ext cx="4191000" cy="579437"/>
          </a:xfrm>
          <a:prstGeom prst="rect">
            <a:avLst/>
          </a:prstGeom>
          <a:solidFill>
            <a:srgbClr val="336600"/>
          </a:solidFill>
          <a:ln w="12700">
            <a:noFill/>
            <a:miter lim="800000"/>
            <a:headEnd type="none" w="sm" len="sm"/>
            <a:tailEnd type="none" w="sm" len="sm"/>
          </a:ln>
        </p:spPr>
        <p:txBody>
          <a:bodyPr>
            <a:prstTxWarp prst="textNoShape">
              <a:avLst/>
            </a:prstTxWarp>
            <a:spAutoFit/>
          </a:bodyPr>
          <a:lstStyle/>
          <a:p>
            <a:pPr algn="r" defTabSz="914400" eaLnBrk="0" fontAlgn="base" hangingPunct="0">
              <a:spcBef>
                <a:spcPct val="50000"/>
              </a:spcBef>
              <a:spcAft>
                <a:spcPct val="0"/>
              </a:spcAft>
            </a:pPr>
            <a:r>
              <a:rPr lang="en-US" sz="3200" b="1" i="1" dirty="0">
                <a:solidFill>
                  <a:srgbClr val="FFFF00"/>
                </a:solidFill>
                <a:latin typeface="Arial" pitchFamily="-65" charset="0"/>
                <a:ea typeface="ＭＳ Ｐゴシック" pitchFamily="-65" charset="-128"/>
                <a:cs typeface="Arial" charset="0"/>
              </a:rPr>
              <a:t>Habitat score</a:t>
            </a:r>
            <a:r>
              <a:rPr lang="en-US" sz="3200" i="1" dirty="0">
                <a:solidFill>
                  <a:srgbClr val="FFFF00"/>
                </a:solidFill>
                <a:latin typeface="Times New Roman" pitchFamily="-65" charset="0"/>
                <a:ea typeface="ＭＳ Ｐゴシック" pitchFamily="-65" charset="-128"/>
                <a:cs typeface="Arial" charset="0"/>
              </a:rPr>
              <a:t> </a:t>
            </a:r>
            <a:r>
              <a:rPr lang="en-US" sz="3200" b="1" i="1" dirty="0">
                <a:solidFill>
                  <a:srgbClr val="FFFF00"/>
                </a:solidFill>
                <a:latin typeface="Arial" pitchFamily="-65" charset="0"/>
                <a:ea typeface="ＭＳ Ｐゴシック" pitchFamily="-65" charset="-128"/>
                <a:cs typeface="Arial" charset="0"/>
              </a:rPr>
              <a:t>= 2/10</a:t>
            </a:r>
            <a:endParaRPr lang="en-US" sz="2400" i="1" dirty="0">
              <a:solidFill>
                <a:srgbClr val="0061C2"/>
              </a:solidFill>
              <a:latin typeface="Times New Roman" pitchFamily="-65" charset="0"/>
              <a:ea typeface="ＭＳ Ｐゴシック" pitchFamily="-65" charset="-128"/>
              <a:cs typeface="Arial" charset="0"/>
            </a:endParaRPr>
          </a:p>
        </p:txBody>
      </p:sp>
      <p:pic>
        <p:nvPicPr>
          <p:cNvPr id="25" name="Picture 6">
            <a:extLst>
              <a:ext uri="{FF2B5EF4-FFF2-40B4-BE49-F238E27FC236}">
                <a16:creationId xmlns:a16="http://schemas.microsoft.com/office/drawing/2014/main" id="{AE297B0F-73F8-4B26-B4EF-4297C6A19415}"/>
              </a:ext>
            </a:extLst>
          </p:cNvPr>
          <p:cNvPicPr>
            <a:picLocks noChangeAspect="1" noChangeArrowheads="1"/>
          </p:cNvPicPr>
          <p:nvPr/>
        </p:nvPicPr>
        <p:blipFill>
          <a:blip r:embed="rId4"/>
          <a:srcRect/>
          <a:stretch>
            <a:fillRect/>
          </a:stretch>
        </p:blipFill>
        <p:spPr bwMode="auto">
          <a:xfrm>
            <a:off x="1792704" y="905164"/>
            <a:ext cx="664021" cy="482478"/>
          </a:xfrm>
          <a:prstGeom prst="rect">
            <a:avLst/>
          </a:prstGeom>
          <a:noFill/>
          <a:ln w="9525">
            <a:noFill/>
            <a:miter lim="800000"/>
            <a:headEnd/>
            <a:tailEnd/>
          </a:ln>
        </p:spPr>
      </p:pic>
      <p:sp>
        <p:nvSpPr>
          <p:cNvPr id="26" name="TextBox 25">
            <a:extLst>
              <a:ext uri="{FF2B5EF4-FFF2-40B4-BE49-F238E27FC236}">
                <a16:creationId xmlns:a16="http://schemas.microsoft.com/office/drawing/2014/main" id="{540017BB-24B9-413B-AB43-40E27BF00293}"/>
              </a:ext>
            </a:extLst>
          </p:cNvPr>
          <p:cNvSpPr txBox="1"/>
          <p:nvPr/>
        </p:nvSpPr>
        <p:spPr>
          <a:xfrm>
            <a:off x="899710" y="114418"/>
            <a:ext cx="9143999" cy="523220"/>
          </a:xfrm>
          <a:prstGeom prst="rect">
            <a:avLst/>
          </a:prstGeom>
          <a:noFill/>
        </p:spPr>
        <p:txBody>
          <a:bodyPr wrap="square" rtlCol="0">
            <a:spAutoFit/>
          </a:bodyPr>
          <a:lstStyle/>
          <a:p>
            <a:pPr algn="ctr"/>
            <a:r>
              <a:rPr lang="en-US" sz="2800" dirty="0">
                <a:solidFill>
                  <a:schemeClr val="bg1"/>
                </a:solidFill>
                <a:cs typeface="Arial"/>
              </a:rPr>
              <a:t>Low condition site –attributes measured</a:t>
            </a:r>
          </a:p>
        </p:txBody>
      </p:sp>
    </p:spTree>
    <p:extLst>
      <p:ext uri="{BB962C8B-B14F-4D97-AF65-F5344CB8AC3E}">
        <p14:creationId xmlns:p14="http://schemas.microsoft.com/office/powerpoint/2010/main" val="4020435377"/>
      </p:ext>
    </p:extLst>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967398" y="1169504"/>
            <a:ext cx="5271436" cy="914505"/>
          </a:xfrm>
          <a:prstGeom prst="rect">
            <a:avLst/>
          </a:prstGeom>
          <a:noFill/>
          <a:ln w="9525">
            <a:noFill/>
            <a:miter lim="800000"/>
            <a:headEnd/>
            <a:tailEnd/>
          </a:ln>
        </p:spPr>
        <p:txBody>
          <a:bodyPr/>
          <a:lstStyle/>
          <a:p>
            <a:pPr marL="342900" indent="-342900"/>
            <a:r>
              <a:rPr lang="en-GB" sz="1500" u="sng" dirty="0">
                <a:solidFill>
                  <a:srgbClr val="C00000"/>
                </a:solidFill>
                <a:latin typeface="Arial" charset="0"/>
                <a:cs typeface="Arial" charset="0"/>
              </a:rPr>
              <a:t>1. Project impacts on </a:t>
            </a:r>
            <a:r>
              <a:rPr lang="en-GB" sz="1500" u="sng" dirty="0" err="1">
                <a:solidFill>
                  <a:srgbClr val="C00000"/>
                </a:solidFill>
                <a:latin typeface="Arial" charset="0"/>
                <a:cs typeface="Arial" charset="0"/>
              </a:rPr>
              <a:t>Miombo</a:t>
            </a:r>
            <a:r>
              <a:rPr lang="en-GB" sz="1500" u="sng" dirty="0">
                <a:solidFill>
                  <a:srgbClr val="C00000"/>
                </a:solidFill>
                <a:latin typeface="Arial" charset="0"/>
                <a:cs typeface="Arial" charset="0"/>
              </a:rPr>
              <a:t> woodland</a:t>
            </a:r>
            <a:r>
              <a:rPr lang="en-GB" sz="1500" dirty="0">
                <a:solidFill>
                  <a:srgbClr val="C00000"/>
                </a:solidFill>
                <a:latin typeface="Arial" charset="0"/>
                <a:cs typeface="Arial" charset="0"/>
              </a:rPr>
              <a:t>:</a:t>
            </a:r>
          </a:p>
          <a:p>
            <a:pPr marL="342900" indent="-342900"/>
            <a:endParaRPr lang="en-GB" sz="500" dirty="0">
              <a:solidFill>
                <a:srgbClr val="C00000"/>
              </a:solidFill>
              <a:latin typeface="Arial" charset="0"/>
              <a:cs typeface="Arial" charset="0"/>
            </a:endParaRPr>
          </a:p>
          <a:p>
            <a:pPr marL="342900" indent="-342900">
              <a:buFont typeface="Arial" pitchFamily="34" charset="0"/>
              <a:buChar char="•"/>
            </a:pPr>
            <a:r>
              <a:rPr lang="en-GB" sz="1500" b="0" dirty="0">
                <a:latin typeface="Arial" charset="0"/>
                <a:cs typeface="Arial" charset="0"/>
              </a:rPr>
              <a:t>Area of residual impact:  100 ha</a:t>
            </a:r>
            <a:endParaRPr lang="en-GB" sz="1500" b="0" u="sng" dirty="0">
              <a:latin typeface="Arial" charset="0"/>
              <a:cs typeface="Arial" charset="0"/>
            </a:endParaRPr>
          </a:p>
          <a:p>
            <a:pPr marL="342900" indent="-342900">
              <a:buFont typeface="Arial" pitchFamily="34" charset="0"/>
              <a:buChar char="•"/>
            </a:pPr>
            <a:r>
              <a:rPr lang="en-GB" sz="1500" b="0" dirty="0">
                <a:latin typeface="Arial" charset="0"/>
                <a:cs typeface="Arial" charset="0"/>
              </a:rPr>
              <a:t>Pre-impact condition:  9/10 </a:t>
            </a:r>
            <a:r>
              <a:rPr lang="en-GB" sz="1500" dirty="0">
                <a:latin typeface="Arial" charset="0"/>
                <a:cs typeface="Arial" charset="0"/>
              </a:rPr>
              <a:t>relative to </a:t>
            </a:r>
            <a:r>
              <a:rPr lang="en-GB" sz="1500" b="0" dirty="0">
                <a:latin typeface="Arial" charset="0"/>
                <a:cs typeface="Arial" charset="0"/>
              </a:rPr>
              <a:t>‘potential’ best condition (benchmark or reference level)</a:t>
            </a:r>
          </a:p>
          <a:p>
            <a:endParaRPr lang="en-US" sz="1500" dirty="0">
              <a:latin typeface="Arial" charset="0"/>
              <a:cs typeface="Arial" charset="0"/>
            </a:endParaRPr>
          </a:p>
          <a:p>
            <a:endParaRPr lang="en-GB" sz="1500" dirty="0">
              <a:latin typeface="Arial" charset="0"/>
              <a:cs typeface="Arial" charset="0"/>
            </a:endParaRPr>
          </a:p>
          <a:p>
            <a:endParaRPr lang="en-GB" sz="1500" dirty="0">
              <a:latin typeface="Arial" charset="0"/>
              <a:cs typeface="Arial" charset="0"/>
            </a:endParaRPr>
          </a:p>
          <a:p>
            <a:endParaRPr lang="en-GB" sz="1500" dirty="0">
              <a:latin typeface="Arial" charset="0"/>
              <a:cs typeface="Arial" charset="0"/>
            </a:endParaRPr>
          </a:p>
        </p:txBody>
      </p:sp>
      <p:sp>
        <p:nvSpPr>
          <p:cNvPr id="24" name="Rectangle 2"/>
          <p:cNvSpPr>
            <a:spLocks noChangeArrowheads="1"/>
          </p:cNvSpPr>
          <p:nvPr/>
        </p:nvSpPr>
        <p:spPr bwMode="auto">
          <a:xfrm>
            <a:off x="3151043" y="6462214"/>
            <a:ext cx="4111877" cy="463550"/>
          </a:xfrm>
          <a:prstGeom prst="rect">
            <a:avLst/>
          </a:prstGeom>
          <a:noFill/>
          <a:ln w="9525">
            <a:noFill/>
            <a:miter lim="800000"/>
            <a:headEnd/>
            <a:tailEnd/>
          </a:ln>
        </p:spPr>
        <p:txBody>
          <a:bodyPr/>
          <a:lstStyle/>
          <a:p>
            <a:r>
              <a:rPr lang="en-GB" sz="1500" dirty="0">
                <a:solidFill>
                  <a:srgbClr val="C00000"/>
                </a:solidFill>
                <a:latin typeface="Arial" charset="0"/>
                <a:cs typeface="Arial" charset="0"/>
              </a:rPr>
              <a:t>Losses: </a:t>
            </a:r>
            <a:r>
              <a:rPr lang="en-GB" sz="1500" dirty="0">
                <a:latin typeface="Arial" charset="0"/>
                <a:cs typeface="Arial" charset="0"/>
              </a:rPr>
              <a:t>100 ha x 0.9 = </a:t>
            </a:r>
            <a:r>
              <a:rPr lang="en-GB" sz="1500" dirty="0">
                <a:solidFill>
                  <a:srgbClr val="0000CC"/>
                </a:solidFill>
                <a:latin typeface="Arial" charset="0"/>
                <a:cs typeface="Arial" charset="0"/>
              </a:rPr>
              <a:t>90 ‘habitat hectares’  </a:t>
            </a:r>
          </a:p>
          <a:p>
            <a:endParaRPr lang="en-GB" sz="1500" dirty="0">
              <a:latin typeface="Arial" charset="0"/>
              <a:cs typeface="Arial" charset="0"/>
            </a:endParaRPr>
          </a:p>
          <a:p>
            <a:endParaRPr lang="en-GB" sz="1500" dirty="0">
              <a:latin typeface="Arial" charset="0"/>
              <a:cs typeface="Arial" charset="0"/>
            </a:endParaRPr>
          </a:p>
          <a:p>
            <a:endParaRPr lang="en-GB" sz="1500" dirty="0">
              <a:latin typeface="Arial" charset="0"/>
              <a:cs typeface="Arial" charset="0"/>
            </a:endParaRPr>
          </a:p>
          <a:p>
            <a:endParaRPr lang="en-GB" sz="1500" dirty="0">
              <a:latin typeface="Arial" charset="0"/>
              <a:cs typeface="Arial" charset="0"/>
            </a:endParaRPr>
          </a:p>
        </p:txBody>
      </p:sp>
      <p:sp>
        <p:nvSpPr>
          <p:cNvPr id="26" name="Rectangle 2"/>
          <p:cNvSpPr>
            <a:spLocks noChangeArrowheads="1"/>
          </p:cNvSpPr>
          <p:nvPr/>
        </p:nvSpPr>
        <p:spPr bwMode="auto">
          <a:xfrm>
            <a:off x="132616" y="4064892"/>
            <a:ext cx="5210132" cy="575781"/>
          </a:xfrm>
          <a:prstGeom prst="rect">
            <a:avLst/>
          </a:prstGeom>
          <a:noFill/>
          <a:ln w="9525">
            <a:noFill/>
            <a:miter lim="800000"/>
            <a:headEnd/>
            <a:tailEnd/>
          </a:ln>
        </p:spPr>
        <p:txBody>
          <a:bodyPr/>
          <a:lstStyle/>
          <a:p>
            <a:pPr marL="349250" indent="-349250">
              <a:buFont typeface="Arial" pitchFamily="34" charset="0"/>
              <a:buChar char="•"/>
            </a:pPr>
            <a:r>
              <a:rPr lang="en-GB" sz="1500" b="0" dirty="0">
                <a:latin typeface="Arial" charset="0"/>
                <a:cs typeface="Arial" charset="0"/>
              </a:rPr>
              <a:t> Post-impact condition:  0/10 (no vegetation remains)</a:t>
            </a:r>
          </a:p>
          <a:p>
            <a:endParaRPr lang="en-GB" sz="1500" dirty="0">
              <a:latin typeface="Arial" charset="0"/>
              <a:cs typeface="Arial" charset="0"/>
            </a:endParaRPr>
          </a:p>
          <a:p>
            <a:endParaRPr lang="en-GB" sz="1500" dirty="0">
              <a:latin typeface="Arial" charset="0"/>
              <a:cs typeface="Arial" charset="0"/>
            </a:endParaRPr>
          </a:p>
        </p:txBody>
      </p:sp>
      <p:sp>
        <p:nvSpPr>
          <p:cNvPr id="27" name="Rectangle 2"/>
          <p:cNvSpPr>
            <a:spLocks noChangeArrowheads="1"/>
          </p:cNvSpPr>
          <p:nvPr/>
        </p:nvSpPr>
        <p:spPr bwMode="auto">
          <a:xfrm>
            <a:off x="7294192" y="1129504"/>
            <a:ext cx="4496755" cy="1187877"/>
          </a:xfrm>
          <a:prstGeom prst="rect">
            <a:avLst/>
          </a:prstGeom>
          <a:noFill/>
          <a:ln w="9525">
            <a:noFill/>
            <a:miter lim="800000"/>
            <a:headEnd/>
            <a:tailEnd/>
          </a:ln>
        </p:spPr>
        <p:txBody>
          <a:bodyPr/>
          <a:lstStyle/>
          <a:p>
            <a:pPr marL="342900" indent="-342900"/>
            <a:r>
              <a:rPr lang="en-GB" sz="1500" u="sng" dirty="0">
                <a:solidFill>
                  <a:srgbClr val="339933"/>
                </a:solidFill>
                <a:latin typeface="Arial" charset="0"/>
                <a:cs typeface="Arial" charset="0"/>
              </a:rPr>
              <a:t>2. Offset (restore </a:t>
            </a:r>
            <a:r>
              <a:rPr lang="en-GB" sz="1500" u="sng" dirty="0" err="1">
                <a:solidFill>
                  <a:srgbClr val="339933"/>
                </a:solidFill>
                <a:latin typeface="Arial" charset="0"/>
                <a:cs typeface="Arial" charset="0"/>
              </a:rPr>
              <a:t>Miombo</a:t>
            </a:r>
            <a:r>
              <a:rPr lang="en-GB" sz="1500" u="sng" dirty="0">
                <a:solidFill>
                  <a:srgbClr val="339933"/>
                </a:solidFill>
                <a:latin typeface="Arial" charset="0"/>
                <a:cs typeface="Arial" charset="0"/>
              </a:rPr>
              <a:t> woodland, e.g. restore and remove alien </a:t>
            </a:r>
            <a:r>
              <a:rPr lang="en-GB" sz="1500" u="sng" dirty="0" err="1">
                <a:solidFill>
                  <a:srgbClr val="339933"/>
                </a:solidFill>
                <a:latin typeface="Arial" charset="0"/>
                <a:cs typeface="Arial" charset="0"/>
              </a:rPr>
              <a:t>spp</a:t>
            </a:r>
            <a:r>
              <a:rPr lang="en-GB" sz="1500" u="sng" dirty="0">
                <a:solidFill>
                  <a:srgbClr val="339933"/>
                </a:solidFill>
                <a:latin typeface="Arial" charset="0"/>
                <a:cs typeface="Arial" charset="0"/>
              </a:rPr>
              <a:t>):</a:t>
            </a:r>
          </a:p>
          <a:p>
            <a:pPr marL="342900" indent="-342900"/>
            <a:endParaRPr lang="en-GB" sz="500" u="sng" dirty="0">
              <a:solidFill>
                <a:srgbClr val="339933"/>
              </a:solidFill>
              <a:latin typeface="Arial" charset="0"/>
              <a:cs typeface="Arial" charset="0"/>
            </a:endParaRPr>
          </a:p>
          <a:p>
            <a:pPr marL="342900" indent="-342900">
              <a:buFont typeface="Arial" pitchFamily="34" charset="0"/>
              <a:buChar char="•"/>
            </a:pPr>
            <a:r>
              <a:rPr lang="en-GB" sz="1500" b="0" dirty="0">
                <a:latin typeface="Arial" charset="0"/>
                <a:cs typeface="Arial" charset="0"/>
              </a:rPr>
              <a:t>Area of restoration:  </a:t>
            </a:r>
            <a:r>
              <a:rPr lang="en-GB" sz="1500" dirty="0">
                <a:solidFill>
                  <a:srgbClr val="0000CC"/>
                </a:solidFill>
                <a:latin typeface="Arial" charset="0"/>
                <a:cs typeface="Arial" charset="0"/>
              </a:rPr>
              <a:t>500 ha</a:t>
            </a:r>
            <a:endParaRPr lang="en-GB" sz="1500" u="sng" dirty="0">
              <a:solidFill>
                <a:srgbClr val="0000CC"/>
              </a:solidFill>
              <a:latin typeface="Arial" charset="0"/>
              <a:cs typeface="Arial" charset="0"/>
            </a:endParaRPr>
          </a:p>
          <a:p>
            <a:pPr marL="342900" indent="-342900">
              <a:buFont typeface="Arial" pitchFamily="34" charset="0"/>
              <a:buChar char="•"/>
            </a:pPr>
            <a:r>
              <a:rPr lang="en-GB" sz="1500" b="0" dirty="0">
                <a:latin typeface="Arial" charset="0"/>
                <a:cs typeface="Arial" charset="0"/>
              </a:rPr>
              <a:t>Pre-impact condition:  </a:t>
            </a:r>
            <a:r>
              <a:rPr lang="en-GB" sz="1500" dirty="0">
                <a:latin typeface="Arial" charset="0"/>
                <a:cs typeface="Arial" charset="0"/>
              </a:rPr>
              <a:t>4/10</a:t>
            </a:r>
            <a:endParaRPr lang="en-GB" sz="1500" b="0" dirty="0">
              <a:latin typeface="Arial" charset="0"/>
              <a:cs typeface="Arial" charset="0"/>
            </a:endParaRPr>
          </a:p>
          <a:p>
            <a:endParaRPr lang="en-US" sz="1500" dirty="0">
              <a:latin typeface="Arial" charset="0"/>
              <a:cs typeface="Arial" charset="0"/>
            </a:endParaRPr>
          </a:p>
          <a:p>
            <a:endParaRPr lang="en-GB" sz="1500" dirty="0">
              <a:latin typeface="Arial" charset="0"/>
              <a:cs typeface="Arial" charset="0"/>
            </a:endParaRPr>
          </a:p>
          <a:p>
            <a:endParaRPr lang="en-GB" sz="1500" dirty="0">
              <a:latin typeface="Arial" charset="0"/>
              <a:cs typeface="Arial" charset="0"/>
            </a:endParaRPr>
          </a:p>
          <a:p>
            <a:endParaRPr lang="en-GB" sz="1500" dirty="0">
              <a:latin typeface="Arial" charset="0"/>
              <a:cs typeface="Arial" charset="0"/>
            </a:endParaRPr>
          </a:p>
        </p:txBody>
      </p:sp>
      <p:sp>
        <p:nvSpPr>
          <p:cNvPr id="28" name="Rectangle 2"/>
          <p:cNvSpPr>
            <a:spLocks noChangeArrowheads="1"/>
          </p:cNvSpPr>
          <p:nvPr/>
        </p:nvSpPr>
        <p:spPr bwMode="auto">
          <a:xfrm>
            <a:off x="8270085" y="4064892"/>
            <a:ext cx="3300573" cy="549505"/>
          </a:xfrm>
          <a:prstGeom prst="rect">
            <a:avLst/>
          </a:prstGeom>
          <a:noFill/>
          <a:ln w="9525">
            <a:noFill/>
            <a:miter lim="800000"/>
            <a:headEnd/>
            <a:tailEnd/>
          </a:ln>
        </p:spPr>
        <p:txBody>
          <a:bodyPr/>
          <a:lstStyle/>
          <a:p>
            <a:pPr marL="349250" indent="-349250">
              <a:buFont typeface="Arial" pitchFamily="34" charset="0"/>
              <a:buChar char="•"/>
            </a:pPr>
            <a:r>
              <a:rPr lang="en-GB" sz="1500" b="0" dirty="0">
                <a:latin typeface="Arial" charset="0"/>
                <a:cs typeface="Arial" charset="0"/>
              </a:rPr>
              <a:t> Post-restoration condition after 15 years: </a:t>
            </a:r>
            <a:r>
              <a:rPr lang="en-GB" sz="1500" dirty="0">
                <a:solidFill>
                  <a:srgbClr val="0000CC"/>
                </a:solidFill>
                <a:latin typeface="Arial" charset="0"/>
                <a:cs typeface="Arial" charset="0"/>
              </a:rPr>
              <a:t>9/10</a:t>
            </a:r>
          </a:p>
          <a:p>
            <a:endParaRPr lang="en-GB" sz="1500" dirty="0">
              <a:latin typeface="Arial" charset="0"/>
              <a:cs typeface="Arial" charset="0"/>
            </a:endParaRPr>
          </a:p>
          <a:p>
            <a:endParaRPr lang="en-GB" sz="1500" dirty="0">
              <a:latin typeface="Arial" charset="0"/>
              <a:cs typeface="Arial" charset="0"/>
            </a:endParaRPr>
          </a:p>
        </p:txBody>
      </p:sp>
      <p:pic>
        <p:nvPicPr>
          <p:cNvPr id="29" name="Picture 4"/>
          <p:cNvPicPr>
            <a:picLocks noChangeAspect="1" noChangeArrowheads="1"/>
          </p:cNvPicPr>
          <p:nvPr/>
        </p:nvPicPr>
        <p:blipFill>
          <a:blip r:embed="rId3" cstate="print"/>
          <a:srcRect/>
          <a:stretch>
            <a:fillRect/>
          </a:stretch>
        </p:blipFill>
        <p:spPr bwMode="auto">
          <a:xfrm>
            <a:off x="10571372" y="2148426"/>
            <a:ext cx="849055" cy="1422347"/>
          </a:xfrm>
          <a:prstGeom prst="rect">
            <a:avLst/>
          </a:prstGeom>
          <a:noFill/>
          <a:ln w="9525">
            <a:noFill/>
            <a:miter lim="800000"/>
            <a:headEnd/>
            <a:tailEnd/>
          </a:ln>
        </p:spPr>
      </p:pic>
      <p:cxnSp>
        <p:nvCxnSpPr>
          <p:cNvPr id="30" name="Straight Connector 30"/>
          <p:cNvCxnSpPr>
            <a:cxnSpLocks noChangeShapeType="1"/>
          </p:cNvCxnSpPr>
          <p:nvPr/>
        </p:nvCxnSpPr>
        <p:spPr bwMode="auto">
          <a:xfrm>
            <a:off x="6129062" y="4213373"/>
            <a:ext cx="1909015" cy="0"/>
          </a:xfrm>
          <a:prstGeom prst="line">
            <a:avLst/>
          </a:prstGeom>
          <a:noFill/>
          <a:ln w="0" algn="ctr">
            <a:solidFill>
              <a:schemeClr val="tx1"/>
            </a:solidFill>
            <a:prstDash val="sysDash"/>
            <a:round/>
            <a:headEnd/>
            <a:tailEnd/>
          </a:ln>
        </p:spPr>
      </p:cxnSp>
      <p:grpSp>
        <p:nvGrpSpPr>
          <p:cNvPr id="31" name="Group 41"/>
          <p:cNvGrpSpPr/>
          <p:nvPr/>
        </p:nvGrpSpPr>
        <p:grpSpPr>
          <a:xfrm>
            <a:off x="5727415" y="2850499"/>
            <a:ext cx="466959" cy="1370397"/>
            <a:chOff x="3599329" y="3432082"/>
            <a:chExt cx="466959" cy="1428750"/>
          </a:xfrm>
        </p:grpSpPr>
        <p:pic>
          <p:nvPicPr>
            <p:cNvPr id="32" name="Picture 3"/>
            <p:cNvPicPr>
              <a:picLocks noChangeAspect="1" noChangeArrowheads="1"/>
            </p:cNvPicPr>
            <p:nvPr/>
          </p:nvPicPr>
          <p:blipFill>
            <a:blip r:embed="rId4" cstate="print"/>
            <a:srcRect/>
            <a:stretch>
              <a:fillRect/>
            </a:stretch>
          </p:blipFill>
          <p:spPr bwMode="auto">
            <a:xfrm>
              <a:off x="3599329" y="3432082"/>
              <a:ext cx="233363" cy="1428750"/>
            </a:xfrm>
            <a:prstGeom prst="rect">
              <a:avLst/>
            </a:prstGeom>
            <a:noFill/>
            <a:ln w="9525">
              <a:noFill/>
              <a:miter lim="800000"/>
              <a:headEnd/>
              <a:tailEnd/>
            </a:ln>
          </p:spPr>
        </p:pic>
        <p:cxnSp>
          <p:nvCxnSpPr>
            <p:cNvPr id="33" name="Straight Arrow Connector 32"/>
            <p:cNvCxnSpPr>
              <a:cxnSpLocks noChangeShapeType="1"/>
            </p:cNvCxnSpPr>
            <p:nvPr/>
          </p:nvCxnSpPr>
          <p:spPr bwMode="auto">
            <a:xfrm rot="5400000">
              <a:off x="3493994" y="4204494"/>
              <a:ext cx="1143000" cy="1588"/>
            </a:xfrm>
            <a:prstGeom prst="straightConnector1">
              <a:avLst/>
            </a:prstGeom>
            <a:noFill/>
            <a:ln w="28575" algn="ctr">
              <a:solidFill>
                <a:srgbClr val="C00000"/>
              </a:solidFill>
              <a:round/>
              <a:headEnd/>
              <a:tailEnd type="arrow" w="med" len="med"/>
            </a:ln>
          </p:spPr>
        </p:cxnSp>
      </p:grpSp>
      <p:pic>
        <p:nvPicPr>
          <p:cNvPr id="34" name="Picture 3"/>
          <p:cNvPicPr>
            <a:picLocks noChangeAspect="1" noChangeArrowheads="1"/>
          </p:cNvPicPr>
          <p:nvPr/>
        </p:nvPicPr>
        <p:blipFill>
          <a:blip r:embed="rId4" cstate="print"/>
          <a:srcRect/>
          <a:stretch>
            <a:fillRect/>
          </a:stretch>
        </p:blipFill>
        <p:spPr bwMode="auto">
          <a:xfrm>
            <a:off x="6915241" y="2841452"/>
            <a:ext cx="233363" cy="1370397"/>
          </a:xfrm>
          <a:prstGeom prst="rect">
            <a:avLst/>
          </a:prstGeom>
          <a:noFill/>
          <a:ln w="9525">
            <a:noFill/>
            <a:miter lim="800000"/>
            <a:headEnd/>
            <a:tailEnd/>
          </a:ln>
        </p:spPr>
      </p:pic>
      <p:sp>
        <p:nvSpPr>
          <p:cNvPr id="35" name="Oval 22"/>
          <p:cNvSpPr>
            <a:spLocks noChangeArrowheads="1"/>
          </p:cNvSpPr>
          <p:nvPr/>
        </p:nvSpPr>
        <p:spPr bwMode="auto">
          <a:xfrm>
            <a:off x="6906527" y="3994110"/>
            <a:ext cx="228600" cy="219263"/>
          </a:xfrm>
          <a:prstGeom prst="ellipse">
            <a:avLst/>
          </a:prstGeom>
          <a:solidFill>
            <a:schemeClr val="accent6">
              <a:lumMod val="50000"/>
            </a:schemeClr>
          </a:solidFill>
          <a:ln w="0" algn="ctr">
            <a:noFill/>
            <a:round/>
            <a:headEnd/>
            <a:tailEnd/>
          </a:ln>
        </p:spPr>
        <p:txBody>
          <a:bodyPr wrap="none" anchor="ctr"/>
          <a:lstStyle/>
          <a:p>
            <a:pPr algn="ctr" eaLnBrk="0" hangingPunct="0">
              <a:lnSpc>
                <a:spcPct val="105000"/>
              </a:lnSpc>
              <a:spcBef>
                <a:spcPct val="20000"/>
              </a:spcBef>
            </a:pPr>
            <a:endParaRPr lang="en-GB">
              <a:solidFill>
                <a:srgbClr val="33CC33"/>
              </a:solidFill>
              <a:latin typeface="Arial" charset="0"/>
              <a:cs typeface="Arial" charset="0"/>
            </a:endParaRPr>
          </a:p>
        </p:txBody>
      </p:sp>
      <p:sp>
        <p:nvSpPr>
          <p:cNvPr id="36" name="Rectangle 24"/>
          <p:cNvSpPr>
            <a:spLocks noChangeArrowheads="1"/>
          </p:cNvSpPr>
          <p:nvPr/>
        </p:nvSpPr>
        <p:spPr bwMode="auto">
          <a:xfrm>
            <a:off x="7549502" y="2897791"/>
            <a:ext cx="91440" cy="1096317"/>
          </a:xfrm>
          <a:prstGeom prst="rect">
            <a:avLst/>
          </a:prstGeom>
          <a:solidFill>
            <a:schemeClr val="bg1"/>
          </a:solidFill>
          <a:ln w="0" algn="ctr">
            <a:noFill/>
            <a:round/>
            <a:headEnd/>
            <a:tailEnd/>
          </a:ln>
        </p:spPr>
        <p:txBody>
          <a:bodyPr wrap="none" anchor="ctr"/>
          <a:lstStyle/>
          <a:p>
            <a:pPr algn="ctr" eaLnBrk="0" hangingPunct="0">
              <a:lnSpc>
                <a:spcPct val="105000"/>
              </a:lnSpc>
              <a:spcBef>
                <a:spcPct val="20000"/>
              </a:spcBef>
            </a:pPr>
            <a:endParaRPr lang="en-GB">
              <a:latin typeface="Arial" charset="0"/>
              <a:cs typeface="Arial" charset="0"/>
            </a:endParaRPr>
          </a:p>
        </p:txBody>
      </p:sp>
      <p:sp>
        <p:nvSpPr>
          <p:cNvPr id="37" name="Rectangle 23"/>
          <p:cNvSpPr>
            <a:spLocks noChangeArrowheads="1"/>
          </p:cNvSpPr>
          <p:nvPr/>
        </p:nvSpPr>
        <p:spPr bwMode="auto">
          <a:xfrm>
            <a:off x="6977477" y="3613268"/>
            <a:ext cx="91440" cy="413295"/>
          </a:xfrm>
          <a:prstGeom prst="rect">
            <a:avLst/>
          </a:prstGeom>
          <a:solidFill>
            <a:schemeClr val="accent6">
              <a:lumMod val="50000"/>
            </a:schemeClr>
          </a:solidFill>
          <a:ln w="0" algn="ctr">
            <a:noFill/>
            <a:round/>
            <a:headEnd/>
            <a:tailEnd/>
          </a:ln>
        </p:spPr>
        <p:txBody>
          <a:bodyPr wrap="none" anchor="ctr"/>
          <a:lstStyle/>
          <a:p>
            <a:pPr algn="ctr" eaLnBrk="0" hangingPunct="0">
              <a:lnSpc>
                <a:spcPct val="105000"/>
              </a:lnSpc>
              <a:spcBef>
                <a:spcPct val="20000"/>
              </a:spcBef>
            </a:pPr>
            <a:endParaRPr lang="en-GB">
              <a:latin typeface="Arial" charset="0"/>
              <a:cs typeface="Arial" charset="0"/>
            </a:endParaRPr>
          </a:p>
        </p:txBody>
      </p:sp>
      <p:cxnSp>
        <p:nvCxnSpPr>
          <p:cNvPr id="38" name="Straight Arrow Connector 34"/>
          <p:cNvCxnSpPr>
            <a:cxnSpLocks noChangeShapeType="1"/>
          </p:cNvCxnSpPr>
          <p:nvPr/>
        </p:nvCxnSpPr>
        <p:spPr bwMode="auto">
          <a:xfrm flipV="1">
            <a:off x="6724444" y="2939929"/>
            <a:ext cx="0" cy="641966"/>
          </a:xfrm>
          <a:prstGeom prst="straightConnector1">
            <a:avLst/>
          </a:prstGeom>
          <a:noFill/>
          <a:ln w="28575" algn="ctr">
            <a:solidFill>
              <a:srgbClr val="33CC33"/>
            </a:solidFill>
            <a:round/>
            <a:headEnd/>
            <a:tailEnd type="arrow" w="med" len="med"/>
          </a:ln>
        </p:spPr>
      </p:cxnSp>
      <p:sp>
        <p:nvSpPr>
          <p:cNvPr id="39" name="Rectangle 38"/>
          <p:cNvSpPr/>
          <p:nvPr/>
        </p:nvSpPr>
        <p:spPr>
          <a:xfrm>
            <a:off x="5155744" y="2267932"/>
            <a:ext cx="2438400" cy="553998"/>
          </a:xfrm>
          <a:prstGeom prst="rect">
            <a:avLst/>
          </a:prstGeom>
        </p:spPr>
        <p:txBody>
          <a:bodyPr wrap="square">
            <a:spAutoFit/>
          </a:bodyPr>
          <a:lstStyle/>
          <a:p>
            <a:pPr algn="ctr"/>
            <a:r>
              <a:rPr lang="en-GB" sz="1500" b="0" dirty="0">
                <a:latin typeface="Arial" charset="0"/>
                <a:cs typeface="Arial" charset="0"/>
              </a:rPr>
              <a:t>Each hectare:</a:t>
            </a:r>
          </a:p>
          <a:p>
            <a:pPr algn="ctr"/>
            <a:r>
              <a:rPr lang="en-GB" sz="1500" dirty="0">
                <a:solidFill>
                  <a:srgbClr val="C00000"/>
                </a:solidFill>
                <a:latin typeface="Arial" charset="0"/>
                <a:cs typeface="Arial" charset="0"/>
              </a:rPr>
              <a:t> LOSS: 9/10    </a:t>
            </a:r>
            <a:r>
              <a:rPr lang="en-GB" sz="1500" dirty="0">
                <a:solidFill>
                  <a:srgbClr val="339933"/>
                </a:solidFill>
                <a:latin typeface="Arial" charset="0"/>
                <a:cs typeface="Arial" charset="0"/>
              </a:rPr>
              <a:t>GAIN: 5/10</a:t>
            </a:r>
          </a:p>
        </p:txBody>
      </p:sp>
      <p:sp>
        <p:nvSpPr>
          <p:cNvPr id="40" name="Rectangle 39"/>
          <p:cNvSpPr/>
          <p:nvPr/>
        </p:nvSpPr>
        <p:spPr bwMode="auto">
          <a:xfrm>
            <a:off x="5310557" y="2297761"/>
            <a:ext cx="2438400" cy="2212530"/>
          </a:xfrm>
          <a:prstGeom prst="rect">
            <a:avLst/>
          </a:prstGeom>
          <a:noFill/>
          <a:ln w="1905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105000"/>
              </a:lnSpc>
              <a:spcBef>
                <a:spcPct val="20000"/>
              </a:spcBef>
            </a:pPr>
            <a:endParaRPr lang="en-GB">
              <a:latin typeface="Arial" charset="0"/>
              <a:cs typeface="Arial" charset="0"/>
            </a:endParaRPr>
          </a:p>
        </p:txBody>
      </p:sp>
      <p:sp>
        <p:nvSpPr>
          <p:cNvPr id="41" name="Rectangle 2"/>
          <p:cNvSpPr>
            <a:spLocks noChangeArrowheads="1"/>
          </p:cNvSpPr>
          <p:nvPr/>
        </p:nvSpPr>
        <p:spPr bwMode="auto">
          <a:xfrm>
            <a:off x="7748179" y="6413746"/>
            <a:ext cx="4111877" cy="321287"/>
          </a:xfrm>
          <a:prstGeom prst="rect">
            <a:avLst/>
          </a:prstGeom>
          <a:noFill/>
          <a:ln w="9525">
            <a:noFill/>
            <a:miter lim="800000"/>
            <a:headEnd/>
            <a:tailEnd/>
          </a:ln>
        </p:spPr>
        <p:txBody>
          <a:bodyPr/>
          <a:lstStyle/>
          <a:p>
            <a:r>
              <a:rPr lang="en-GB" sz="1500" dirty="0">
                <a:solidFill>
                  <a:srgbClr val="339933"/>
                </a:solidFill>
                <a:latin typeface="Arial" charset="0"/>
                <a:cs typeface="Arial" charset="0"/>
              </a:rPr>
              <a:t>Gains: </a:t>
            </a:r>
            <a:r>
              <a:rPr lang="en-GB" sz="1500" dirty="0">
                <a:latin typeface="Arial" charset="0"/>
                <a:cs typeface="Arial" charset="0"/>
              </a:rPr>
              <a:t>500 ha x 0.5 = </a:t>
            </a:r>
            <a:r>
              <a:rPr lang="en-GB" sz="1500" dirty="0">
                <a:solidFill>
                  <a:srgbClr val="0000CC"/>
                </a:solidFill>
                <a:latin typeface="Arial" charset="0"/>
                <a:cs typeface="Arial" charset="0"/>
              </a:rPr>
              <a:t>250 ‘habitat hectares’</a:t>
            </a:r>
          </a:p>
        </p:txBody>
      </p:sp>
      <p:sp>
        <p:nvSpPr>
          <p:cNvPr id="42" name="Rectangle 2"/>
          <p:cNvSpPr>
            <a:spLocks noChangeArrowheads="1"/>
          </p:cNvSpPr>
          <p:nvPr/>
        </p:nvSpPr>
        <p:spPr bwMode="auto">
          <a:xfrm>
            <a:off x="4811935" y="5435783"/>
            <a:ext cx="3435644" cy="694182"/>
          </a:xfrm>
          <a:prstGeom prst="rect">
            <a:avLst/>
          </a:prstGeom>
          <a:noFill/>
          <a:ln w="9525">
            <a:noFill/>
            <a:miter lim="800000"/>
            <a:headEnd/>
            <a:tailEnd/>
          </a:ln>
        </p:spPr>
        <p:txBody>
          <a:bodyPr/>
          <a:lstStyle/>
          <a:p>
            <a:pPr algn="ctr"/>
            <a:r>
              <a:rPr lang="en-GB" sz="1500" dirty="0">
                <a:solidFill>
                  <a:srgbClr val="339933"/>
                </a:solidFill>
                <a:latin typeface="Arial" charset="0"/>
                <a:cs typeface="Arial" charset="0"/>
              </a:rPr>
              <a:t>This is a </a:t>
            </a:r>
            <a:r>
              <a:rPr lang="en-GB" sz="1500" b="1" dirty="0">
                <a:solidFill>
                  <a:srgbClr val="339933"/>
                </a:solidFill>
                <a:latin typeface="Arial" charset="0"/>
                <a:cs typeface="Arial" charset="0"/>
              </a:rPr>
              <a:t>NET GAIN</a:t>
            </a:r>
            <a:r>
              <a:rPr lang="en-GB" sz="1500" dirty="0">
                <a:solidFill>
                  <a:srgbClr val="339933"/>
                </a:solidFill>
                <a:latin typeface="Arial" charset="0"/>
                <a:cs typeface="Arial" charset="0"/>
              </a:rPr>
              <a:t>! </a:t>
            </a:r>
          </a:p>
          <a:p>
            <a:pPr algn="ctr"/>
            <a:r>
              <a:rPr lang="en-GB" sz="1500" dirty="0">
                <a:solidFill>
                  <a:srgbClr val="339933"/>
                </a:solidFill>
                <a:latin typeface="Arial" charset="0"/>
                <a:cs typeface="Arial" charset="0"/>
              </a:rPr>
              <a:t>(but only for </a:t>
            </a:r>
            <a:r>
              <a:rPr lang="en-GB" sz="1500" dirty="0" err="1">
                <a:solidFill>
                  <a:srgbClr val="339933"/>
                </a:solidFill>
                <a:latin typeface="Arial" charset="0"/>
                <a:cs typeface="Arial" charset="0"/>
              </a:rPr>
              <a:t>Miombo</a:t>
            </a:r>
            <a:r>
              <a:rPr lang="en-GB" sz="1500" dirty="0">
                <a:solidFill>
                  <a:srgbClr val="339933"/>
                </a:solidFill>
                <a:latin typeface="Arial" charset="0"/>
                <a:cs typeface="Arial" charset="0"/>
              </a:rPr>
              <a:t> Woodland)</a:t>
            </a:r>
            <a:endParaRPr lang="en-GB" sz="1500" dirty="0">
              <a:latin typeface="Arial" charset="0"/>
              <a:cs typeface="Arial" charset="0"/>
            </a:endParaRPr>
          </a:p>
        </p:txBody>
      </p:sp>
      <p:sp>
        <p:nvSpPr>
          <p:cNvPr id="43" name="Right Arrow 42"/>
          <p:cNvSpPr/>
          <p:nvPr/>
        </p:nvSpPr>
        <p:spPr bwMode="auto">
          <a:xfrm>
            <a:off x="7558751" y="6520801"/>
            <a:ext cx="193196" cy="136422"/>
          </a:xfrm>
          <a:prstGeom prst="rightArrow">
            <a:avLst/>
          </a:prstGeom>
          <a:solidFill>
            <a:schemeClr val="accent6">
              <a:lumMod val="75000"/>
            </a:schemeClr>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105000"/>
              </a:lnSpc>
              <a:spcBef>
                <a:spcPct val="20000"/>
              </a:spcBef>
            </a:pPr>
            <a:endParaRPr lang="en-GB">
              <a:latin typeface="Arial" charset="0"/>
              <a:cs typeface="Arial" charset="0"/>
            </a:endParaRPr>
          </a:p>
        </p:txBody>
      </p:sp>
      <p:sp>
        <p:nvSpPr>
          <p:cNvPr id="44" name="Rectangle 2"/>
          <p:cNvSpPr>
            <a:spLocks noChangeArrowheads="1"/>
          </p:cNvSpPr>
          <p:nvPr/>
        </p:nvSpPr>
        <p:spPr bwMode="auto">
          <a:xfrm>
            <a:off x="4726145" y="4771055"/>
            <a:ext cx="3510406" cy="787322"/>
          </a:xfrm>
          <a:prstGeom prst="rect">
            <a:avLst/>
          </a:prstGeom>
          <a:noFill/>
          <a:ln w="9525">
            <a:noFill/>
            <a:miter lim="800000"/>
            <a:headEnd/>
            <a:tailEnd/>
          </a:ln>
        </p:spPr>
        <p:txBody>
          <a:bodyPr/>
          <a:lstStyle/>
          <a:p>
            <a:pPr algn="ctr"/>
            <a:r>
              <a:rPr lang="en-GB" sz="1500" dirty="0">
                <a:solidFill>
                  <a:srgbClr val="3333CC"/>
                </a:solidFill>
                <a:latin typeface="Arial" charset="0"/>
                <a:cs typeface="Arial" charset="0"/>
              </a:rPr>
              <a:t>Is this enough to offset residual impacts on </a:t>
            </a:r>
            <a:r>
              <a:rPr lang="en-GB" sz="1500" dirty="0" err="1">
                <a:solidFill>
                  <a:srgbClr val="3333CC"/>
                </a:solidFill>
                <a:latin typeface="Arial" charset="0"/>
                <a:cs typeface="Arial" charset="0"/>
              </a:rPr>
              <a:t>Miombo</a:t>
            </a:r>
            <a:r>
              <a:rPr lang="en-GB" sz="1500" dirty="0">
                <a:solidFill>
                  <a:srgbClr val="3333CC"/>
                </a:solidFill>
                <a:latin typeface="Arial" charset="0"/>
                <a:cs typeface="Arial" charset="0"/>
              </a:rPr>
              <a:t>?</a:t>
            </a:r>
          </a:p>
        </p:txBody>
      </p:sp>
      <p:sp>
        <p:nvSpPr>
          <p:cNvPr id="45" name="Right Arrow 44"/>
          <p:cNvSpPr/>
          <p:nvPr/>
        </p:nvSpPr>
        <p:spPr bwMode="auto">
          <a:xfrm>
            <a:off x="8037167" y="4890617"/>
            <a:ext cx="367023" cy="218083"/>
          </a:xfrm>
          <a:prstGeom prst="rightArrow">
            <a:avLst/>
          </a:prstGeom>
          <a:solidFill>
            <a:srgbClr val="0000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105000"/>
              </a:lnSpc>
              <a:spcBef>
                <a:spcPct val="20000"/>
              </a:spcBef>
            </a:pPr>
            <a:endParaRPr lang="en-GB">
              <a:latin typeface="Arial" charset="0"/>
              <a:cs typeface="Arial" charset="0"/>
            </a:endParaRPr>
          </a:p>
        </p:txBody>
      </p:sp>
      <p:pic>
        <p:nvPicPr>
          <p:cNvPr id="46" name="Picture 2"/>
          <p:cNvPicPr>
            <a:picLocks noChangeAspect="1" noChangeArrowheads="1"/>
          </p:cNvPicPr>
          <p:nvPr/>
        </p:nvPicPr>
        <p:blipFill>
          <a:blip r:embed="rId5" cstate="print"/>
          <a:srcRect/>
          <a:stretch>
            <a:fillRect/>
          </a:stretch>
        </p:blipFill>
        <p:spPr bwMode="auto">
          <a:xfrm>
            <a:off x="8919104" y="2374085"/>
            <a:ext cx="1350604" cy="1207809"/>
          </a:xfrm>
          <a:prstGeom prst="rect">
            <a:avLst/>
          </a:prstGeom>
          <a:noFill/>
          <a:ln w="9525">
            <a:noFill/>
            <a:miter lim="800000"/>
            <a:headEnd/>
            <a:tailEnd/>
          </a:ln>
        </p:spPr>
      </p:pic>
      <p:pic>
        <p:nvPicPr>
          <p:cNvPr id="47" name="Picture 3"/>
          <p:cNvPicPr>
            <a:picLocks noChangeAspect="1" noChangeArrowheads="1"/>
          </p:cNvPicPr>
          <p:nvPr/>
        </p:nvPicPr>
        <p:blipFill>
          <a:blip r:embed="rId6" cstate="print"/>
          <a:srcRect/>
          <a:stretch>
            <a:fillRect/>
          </a:stretch>
        </p:blipFill>
        <p:spPr bwMode="auto">
          <a:xfrm>
            <a:off x="1891109" y="2411512"/>
            <a:ext cx="1933575" cy="1419225"/>
          </a:xfrm>
          <a:prstGeom prst="rect">
            <a:avLst/>
          </a:prstGeom>
          <a:noFill/>
          <a:ln w="9525">
            <a:noFill/>
            <a:miter lim="800000"/>
            <a:headEnd/>
            <a:tailEnd/>
          </a:ln>
        </p:spPr>
      </p:pic>
      <p:pic>
        <p:nvPicPr>
          <p:cNvPr id="48" name="Picture 4"/>
          <p:cNvPicPr>
            <a:picLocks noChangeAspect="1" noChangeArrowheads="1"/>
          </p:cNvPicPr>
          <p:nvPr/>
        </p:nvPicPr>
        <p:blipFill>
          <a:blip r:embed="rId7" cstate="print"/>
          <a:srcRect/>
          <a:stretch>
            <a:fillRect/>
          </a:stretch>
        </p:blipFill>
        <p:spPr bwMode="auto">
          <a:xfrm>
            <a:off x="8691041" y="4620610"/>
            <a:ext cx="2661773" cy="1402300"/>
          </a:xfrm>
          <a:prstGeom prst="rect">
            <a:avLst/>
          </a:prstGeom>
          <a:noFill/>
          <a:ln w="9525">
            <a:noFill/>
            <a:miter lim="800000"/>
            <a:headEnd/>
            <a:tailEnd/>
          </a:ln>
        </p:spPr>
      </p:pic>
      <p:pic>
        <p:nvPicPr>
          <p:cNvPr id="49" name="Picture 5"/>
          <p:cNvPicPr>
            <a:picLocks noChangeAspect="1" noChangeArrowheads="1"/>
          </p:cNvPicPr>
          <p:nvPr/>
        </p:nvPicPr>
        <p:blipFill>
          <a:blip r:embed="rId8" cstate="print"/>
          <a:srcRect/>
          <a:stretch>
            <a:fillRect/>
          </a:stretch>
        </p:blipFill>
        <p:spPr bwMode="auto">
          <a:xfrm>
            <a:off x="1880994" y="4414017"/>
            <a:ext cx="2074457" cy="1650800"/>
          </a:xfrm>
          <a:prstGeom prst="rect">
            <a:avLst/>
          </a:prstGeom>
          <a:noFill/>
          <a:ln w="9525">
            <a:noFill/>
            <a:miter lim="800000"/>
            <a:headEnd/>
            <a:tailEnd/>
          </a:ln>
        </p:spPr>
      </p:pic>
      <p:sp>
        <p:nvSpPr>
          <p:cNvPr id="50" name="Right Arrow 49"/>
          <p:cNvSpPr/>
          <p:nvPr/>
        </p:nvSpPr>
        <p:spPr bwMode="auto">
          <a:xfrm>
            <a:off x="2946433" y="6568418"/>
            <a:ext cx="204610" cy="157844"/>
          </a:xfrm>
          <a:prstGeom prst="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105000"/>
              </a:lnSpc>
              <a:spcBef>
                <a:spcPct val="20000"/>
              </a:spcBef>
            </a:pPr>
            <a:endParaRPr lang="en-GB">
              <a:latin typeface="Arial" charset="0"/>
              <a:cs typeface="Arial" charset="0"/>
            </a:endParaRPr>
          </a:p>
        </p:txBody>
      </p:sp>
      <p:sp>
        <p:nvSpPr>
          <p:cNvPr id="51" name="Rectangle 23"/>
          <p:cNvSpPr>
            <a:spLocks noChangeArrowheads="1"/>
          </p:cNvSpPr>
          <p:nvPr/>
        </p:nvSpPr>
        <p:spPr bwMode="auto">
          <a:xfrm>
            <a:off x="6977477" y="2949884"/>
            <a:ext cx="93596" cy="672374"/>
          </a:xfrm>
          <a:prstGeom prst="rect">
            <a:avLst/>
          </a:prstGeom>
          <a:solidFill>
            <a:srgbClr val="33CC33"/>
          </a:solidFill>
          <a:ln w="0" algn="ctr">
            <a:noFill/>
            <a:round/>
            <a:headEnd/>
            <a:tailEnd/>
          </a:ln>
        </p:spPr>
        <p:txBody>
          <a:bodyPr wrap="none" anchor="ctr"/>
          <a:lstStyle/>
          <a:p>
            <a:pPr algn="ctr" eaLnBrk="0" hangingPunct="0">
              <a:lnSpc>
                <a:spcPct val="105000"/>
              </a:lnSpc>
              <a:spcBef>
                <a:spcPct val="20000"/>
              </a:spcBef>
            </a:pPr>
            <a:endParaRPr lang="en-GB">
              <a:latin typeface="Arial" charset="0"/>
              <a:cs typeface="Arial" charset="0"/>
            </a:endParaRPr>
          </a:p>
        </p:txBody>
      </p:sp>
      <p:sp>
        <p:nvSpPr>
          <p:cNvPr id="52" name="Arc 51"/>
          <p:cNvSpPr/>
          <p:nvPr/>
        </p:nvSpPr>
        <p:spPr>
          <a:xfrm rot="5400000">
            <a:off x="6723002" y="2604006"/>
            <a:ext cx="904381" cy="519904"/>
          </a:xfrm>
          <a:prstGeom prst="arc">
            <a:avLst/>
          </a:prstGeom>
          <a:noFill/>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3" name="Straight Connector 52"/>
          <p:cNvCxnSpPr/>
          <p:nvPr/>
        </p:nvCxnSpPr>
        <p:spPr>
          <a:xfrm>
            <a:off x="6651616" y="3043967"/>
            <a:ext cx="225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183274" y="3592126"/>
            <a:ext cx="225355"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865846" y="860742"/>
            <a:ext cx="813043" cy="369332"/>
          </a:xfrm>
          <a:prstGeom prst="rect">
            <a:avLst/>
          </a:prstGeom>
          <a:noFill/>
        </p:spPr>
        <p:txBody>
          <a:bodyPr wrap="none" rtlCol="0">
            <a:spAutoFit/>
          </a:bodyPr>
          <a:lstStyle/>
          <a:p>
            <a:r>
              <a:rPr lang="en-US" b="1" dirty="0"/>
              <a:t>LOSS</a:t>
            </a:r>
            <a:endParaRPr lang="en-GB" b="1" dirty="0"/>
          </a:p>
        </p:txBody>
      </p:sp>
      <p:sp>
        <p:nvSpPr>
          <p:cNvPr id="56" name="TextBox 55"/>
          <p:cNvSpPr txBox="1"/>
          <p:nvPr/>
        </p:nvSpPr>
        <p:spPr>
          <a:xfrm>
            <a:off x="9137282" y="830327"/>
            <a:ext cx="761747" cy="369332"/>
          </a:xfrm>
          <a:prstGeom prst="rect">
            <a:avLst/>
          </a:prstGeom>
          <a:noFill/>
        </p:spPr>
        <p:txBody>
          <a:bodyPr wrap="none" rtlCol="0">
            <a:spAutoFit/>
          </a:bodyPr>
          <a:lstStyle/>
          <a:p>
            <a:r>
              <a:rPr lang="en-US" b="1" dirty="0"/>
              <a:t>GAIN</a:t>
            </a:r>
            <a:endParaRPr lang="en-GB" b="1" dirty="0"/>
          </a:p>
        </p:txBody>
      </p:sp>
      <p:sp>
        <p:nvSpPr>
          <p:cNvPr id="57" name="Text Box 6"/>
          <p:cNvSpPr txBox="1">
            <a:spLocks noChangeArrowheads="1"/>
          </p:cNvSpPr>
          <p:nvPr/>
        </p:nvSpPr>
        <p:spPr bwMode="auto">
          <a:xfrm>
            <a:off x="2163086" y="-85466"/>
            <a:ext cx="7500675" cy="923330"/>
          </a:xfrm>
          <a:prstGeom prst="rect">
            <a:avLst/>
          </a:prstGeom>
          <a:noFill/>
          <a:ln w="9525">
            <a:noFill/>
            <a:miter lim="800000"/>
            <a:headEnd/>
            <a:tailEnd/>
          </a:ln>
        </p:spPr>
        <p:txBody>
          <a:bodyPr wrap="square">
            <a:spAutoFit/>
          </a:bodyPr>
          <a:lstStyle/>
          <a:p>
            <a:pPr algn="ctr" eaLnBrk="0" hangingPunct="0">
              <a:lnSpc>
                <a:spcPct val="90000"/>
              </a:lnSpc>
            </a:pPr>
            <a:r>
              <a:rPr lang="en-US" sz="3000" dirty="0">
                <a:solidFill>
                  <a:srgbClr val="FFFFFF"/>
                </a:solidFill>
                <a:latin typeface="Arial" charset="0"/>
                <a:cs typeface="Arial" charset="0"/>
              </a:rPr>
              <a:t>Calculating ecosystem loss and gain: simple example</a:t>
            </a:r>
            <a:endParaRPr lang="en-GB" sz="3000" dirty="0">
              <a:solidFill>
                <a:srgbClr val="FFFFFF"/>
              </a:solidFill>
              <a:latin typeface="Arial" charset="0"/>
              <a:cs typeface="Arial" charset="0"/>
            </a:endParaRPr>
          </a:p>
        </p:txBody>
      </p:sp>
    </p:spTree>
    <p:extLst>
      <p:ext uri="{BB962C8B-B14F-4D97-AF65-F5344CB8AC3E}">
        <p14:creationId xmlns:p14="http://schemas.microsoft.com/office/powerpoint/2010/main" val="331540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5"/>
          <p:cNvSpPr txBox="1">
            <a:spLocks noGrp="1"/>
          </p:cNvSpPr>
          <p:nvPr>
            <p:ph type="body" idx="1"/>
          </p:nvPr>
        </p:nvSpPr>
        <p:spPr>
          <a:xfrm>
            <a:off x="486973" y="918504"/>
            <a:ext cx="9374402" cy="53127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1000"/>
              </a:spcAft>
              <a:buClr>
                <a:schemeClr val="dk1"/>
              </a:buClr>
              <a:buSzPts val="2800"/>
              <a:buNone/>
            </a:pPr>
            <a:r>
              <a:rPr lang="en-AU" sz="2400" b="1" dirty="0">
                <a:solidFill>
                  <a:schemeClr val="accent6"/>
                </a:solidFill>
              </a:rPr>
              <a:t>Species metrics often required in addition to ecosystem-based metrics.</a:t>
            </a:r>
          </a:p>
          <a:p>
            <a:pPr marL="0" lvl="0" indent="0" algn="l" rtl="0">
              <a:lnSpc>
                <a:spcPct val="90000"/>
              </a:lnSpc>
              <a:spcBef>
                <a:spcPts val="0"/>
              </a:spcBef>
              <a:spcAft>
                <a:spcPts val="1000"/>
              </a:spcAft>
              <a:buClr>
                <a:schemeClr val="dk1"/>
              </a:buClr>
              <a:buSzPts val="2800"/>
              <a:buNone/>
            </a:pPr>
            <a:r>
              <a:rPr lang="en-AU" sz="2400" b="1" dirty="0">
                <a:solidFill>
                  <a:schemeClr val="accent6"/>
                </a:solidFill>
                <a:sym typeface="Wingdings" panose="05000000000000000000" pitchFamily="2" charset="2"/>
              </a:rPr>
              <a:t>	 </a:t>
            </a:r>
            <a:r>
              <a:rPr lang="en-AU" sz="2400" b="1" dirty="0">
                <a:solidFill>
                  <a:schemeClr val="accent6"/>
                </a:solidFill>
              </a:rPr>
              <a:t>How to decide what‘s needed?</a:t>
            </a:r>
          </a:p>
          <a:p>
            <a:pPr marL="0" lvl="0" indent="0" algn="l" rtl="0">
              <a:lnSpc>
                <a:spcPct val="90000"/>
              </a:lnSpc>
              <a:spcBef>
                <a:spcPts val="0"/>
              </a:spcBef>
              <a:spcAft>
                <a:spcPts val="1000"/>
              </a:spcAft>
              <a:buClr>
                <a:schemeClr val="dk1"/>
              </a:buClr>
              <a:buSzPts val="2800"/>
              <a:buNone/>
            </a:pPr>
            <a:endParaRPr lang="en-AU" sz="1000" dirty="0">
              <a:solidFill>
                <a:schemeClr val="accent1">
                  <a:lumMod val="75000"/>
                </a:schemeClr>
              </a:solidFill>
            </a:endParaRPr>
          </a:p>
          <a:p>
            <a:pPr>
              <a:spcBef>
                <a:spcPts val="0"/>
              </a:spcBef>
              <a:buClr>
                <a:schemeClr val="dk1"/>
              </a:buClr>
              <a:buSzPts val="2800"/>
            </a:pPr>
            <a:r>
              <a:rPr lang="en-AU" sz="2200" dirty="0">
                <a:solidFill>
                  <a:srgbClr val="4F7A32"/>
                </a:solidFill>
              </a:rPr>
              <a:t>If the availability of suitable habitat the most important thing for the species, a quality x area habitat metric is appropriate. </a:t>
            </a:r>
            <a:endParaRPr sz="2200" dirty="0">
              <a:solidFill>
                <a:srgbClr val="4F7A32"/>
              </a:solidFill>
            </a:endParaRPr>
          </a:p>
          <a:p>
            <a:pPr marL="1143000" lvl="2" indent="-228600" algn="l" rtl="0">
              <a:lnSpc>
                <a:spcPct val="90000"/>
              </a:lnSpc>
              <a:spcBef>
                <a:spcPts val="500"/>
              </a:spcBef>
              <a:spcAft>
                <a:spcPts val="500"/>
              </a:spcAft>
              <a:buClr>
                <a:schemeClr val="dk1"/>
              </a:buClr>
              <a:buSzPts val="2000"/>
              <a:buChar char="•"/>
            </a:pPr>
            <a:r>
              <a:rPr lang="en-AU" dirty="0"/>
              <a:t>If general ecosystem condition is a good surrogate, this can be used.</a:t>
            </a:r>
            <a:endParaRPr dirty="0"/>
          </a:p>
          <a:p>
            <a:pPr marL="1143000" lvl="2" indent="-228600" algn="l" rtl="0">
              <a:lnSpc>
                <a:spcPct val="90000"/>
              </a:lnSpc>
              <a:spcBef>
                <a:spcPts val="500"/>
              </a:spcBef>
              <a:spcAft>
                <a:spcPts val="500"/>
              </a:spcAft>
              <a:buClr>
                <a:schemeClr val="dk1"/>
              </a:buClr>
              <a:buSzPts val="2000"/>
              <a:buChar char="•"/>
            </a:pPr>
            <a:r>
              <a:rPr lang="en-AU" dirty="0"/>
              <a:t>But often, specific habitat attributes are important for the affected species (e.g. hollows in trees for nesting, etc.) and these must then be included in a tailored metric!</a:t>
            </a:r>
            <a:endParaRPr dirty="0"/>
          </a:p>
          <a:p>
            <a:pPr>
              <a:buClr>
                <a:schemeClr val="dk1"/>
              </a:buClr>
              <a:buSzPts val="2800"/>
            </a:pPr>
            <a:r>
              <a:rPr lang="en-AU" sz="2200" dirty="0">
                <a:solidFill>
                  <a:srgbClr val="4F7A32"/>
                </a:solidFill>
              </a:rPr>
              <a:t>If habitat availability is not the main factor, then direct measures / estimates may be needed. E.g. of:</a:t>
            </a:r>
            <a:endParaRPr sz="2200" dirty="0">
              <a:solidFill>
                <a:srgbClr val="4F7A32"/>
              </a:solidFill>
            </a:endParaRPr>
          </a:p>
          <a:p>
            <a:pPr lvl="2">
              <a:spcAft>
                <a:spcPts val="500"/>
              </a:spcAft>
              <a:buClr>
                <a:schemeClr val="dk1"/>
              </a:buClr>
              <a:buSzPts val="2400"/>
            </a:pPr>
            <a:r>
              <a:rPr lang="en-AU" dirty="0"/>
              <a:t>Individuals/ breeding pairs</a:t>
            </a:r>
            <a:endParaRPr dirty="0"/>
          </a:p>
          <a:p>
            <a:pPr lvl="2">
              <a:spcAft>
                <a:spcPts val="500"/>
              </a:spcAft>
              <a:buClr>
                <a:schemeClr val="dk1"/>
              </a:buClr>
              <a:buSzPts val="2400"/>
            </a:pPr>
            <a:r>
              <a:rPr lang="en-AU" dirty="0"/>
              <a:t>Nest sites</a:t>
            </a:r>
            <a:endParaRPr dirty="0"/>
          </a:p>
          <a:p>
            <a:pPr lvl="2">
              <a:spcAft>
                <a:spcPts val="500"/>
              </a:spcAft>
              <a:buClr>
                <a:schemeClr val="dk1"/>
              </a:buClr>
              <a:buSzPts val="2400"/>
            </a:pPr>
            <a:r>
              <a:rPr lang="en-AU" dirty="0"/>
              <a:t>Other meaningful surrogates</a:t>
            </a:r>
            <a:endParaRPr dirty="0"/>
          </a:p>
          <a:p>
            <a:pPr marL="971550" lvl="1" indent="-361950" algn="l" rtl="0">
              <a:lnSpc>
                <a:spcPct val="90000"/>
              </a:lnSpc>
              <a:spcBef>
                <a:spcPts val="500"/>
              </a:spcBef>
              <a:spcAft>
                <a:spcPts val="0"/>
              </a:spcAft>
              <a:buClr>
                <a:schemeClr val="dk1"/>
              </a:buClr>
              <a:buSzPts val="2400"/>
              <a:buNone/>
            </a:pPr>
            <a:endParaRPr dirty="0"/>
          </a:p>
          <a:p>
            <a:pPr marL="971550" lvl="1" indent="-361950" algn="l" rtl="0">
              <a:lnSpc>
                <a:spcPct val="90000"/>
              </a:lnSpc>
              <a:spcBef>
                <a:spcPts val="500"/>
              </a:spcBef>
              <a:spcAft>
                <a:spcPts val="0"/>
              </a:spcAft>
              <a:buClr>
                <a:schemeClr val="dk1"/>
              </a:buClr>
              <a:buSzPts val="2400"/>
              <a:buNone/>
            </a:pPr>
            <a:endParaRPr dirty="0"/>
          </a:p>
          <a:p>
            <a:pPr marL="514350" lvl="0" indent="-336550" algn="l" rtl="0">
              <a:lnSpc>
                <a:spcPct val="90000"/>
              </a:lnSpc>
              <a:spcBef>
                <a:spcPts val="1000"/>
              </a:spcBef>
              <a:spcAft>
                <a:spcPts val="0"/>
              </a:spcAft>
              <a:buClr>
                <a:schemeClr val="dk1"/>
              </a:buClr>
              <a:buSzPts val="2800"/>
              <a:buNone/>
            </a:pPr>
            <a:endParaRPr dirty="0"/>
          </a:p>
        </p:txBody>
      </p:sp>
      <p:sp>
        <p:nvSpPr>
          <p:cNvPr id="4" name="Google Shape;876;p58"/>
          <p:cNvSpPr txBox="1">
            <a:spLocks/>
          </p:cNvSpPr>
          <p:nvPr/>
        </p:nvSpPr>
        <p:spPr>
          <a:xfrm>
            <a:off x="1981200" y="133471"/>
            <a:ext cx="8229600" cy="480131"/>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FFFFFF"/>
              </a:buClr>
            </a:pPr>
            <a:r>
              <a:rPr lang="en-US" sz="2800" dirty="0">
                <a:solidFill>
                  <a:srgbClr val="FFFFFF"/>
                </a:solidFill>
                <a:latin typeface="Arial"/>
                <a:ea typeface="Arial"/>
                <a:cs typeface="Arial"/>
                <a:sym typeface="Arial"/>
              </a:rPr>
              <a:t>Species metrics</a:t>
            </a:r>
          </a:p>
        </p:txBody>
      </p:sp>
      <p:pic>
        <p:nvPicPr>
          <p:cNvPr id="3" name="Picture 2"/>
          <p:cNvPicPr>
            <a:picLocks noChangeAspect="1"/>
          </p:cNvPicPr>
          <p:nvPr/>
        </p:nvPicPr>
        <p:blipFill>
          <a:blip r:embed="rId3"/>
          <a:stretch>
            <a:fillRect/>
          </a:stretch>
        </p:blipFill>
        <p:spPr>
          <a:xfrm>
            <a:off x="10066765" y="1628964"/>
            <a:ext cx="1960187" cy="2620731"/>
          </a:xfrm>
          <a:prstGeom prst="rect">
            <a:avLst/>
          </a:prstGeom>
        </p:spPr>
      </p:pic>
      <p:pic>
        <p:nvPicPr>
          <p:cNvPr id="7" name="Picture 6"/>
          <p:cNvPicPr>
            <a:picLocks noChangeAspect="1"/>
          </p:cNvPicPr>
          <p:nvPr/>
        </p:nvPicPr>
        <p:blipFill>
          <a:blip r:embed="rId4"/>
          <a:stretch>
            <a:fillRect/>
          </a:stretch>
        </p:blipFill>
        <p:spPr>
          <a:xfrm>
            <a:off x="8761084" y="4790003"/>
            <a:ext cx="2617443" cy="1719915"/>
          </a:xfrm>
          <a:prstGeom prst="rect">
            <a:avLst/>
          </a:prstGeom>
        </p:spPr>
      </p:pic>
    </p:spTree>
    <p:extLst>
      <p:ext uri="{BB962C8B-B14F-4D97-AF65-F5344CB8AC3E}">
        <p14:creationId xmlns:p14="http://schemas.microsoft.com/office/powerpoint/2010/main" val="44934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17273" y="700355"/>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DC93AF2-21EE-47B1-B05E-825E5FED2A30}"/>
              </a:ext>
            </a:extLst>
          </p:cNvPr>
          <p:cNvSpPr txBox="1">
            <a:spLocks/>
          </p:cNvSpPr>
          <p:nvPr/>
        </p:nvSpPr>
        <p:spPr>
          <a:xfrm>
            <a:off x="903286" y="0"/>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Metrics Module – Abstract</a:t>
            </a:r>
          </a:p>
        </p:txBody>
      </p:sp>
      <p:sp>
        <p:nvSpPr>
          <p:cNvPr id="8" name="Google Shape;266;p33">
            <a:extLst>
              <a:ext uri="{FF2B5EF4-FFF2-40B4-BE49-F238E27FC236}">
                <a16:creationId xmlns:a16="http://schemas.microsoft.com/office/drawing/2014/main" id="{C89388D4-5C45-41A6-9ED0-6C248A20033D}"/>
              </a:ext>
            </a:extLst>
          </p:cNvPr>
          <p:cNvSpPr/>
          <p:nvPr/>
        </p:nvSpPr>
        <p:spPr>
          <a:xfrm>
            <a:off x="568246" y="1056868"/>
            <a:ext cx="11235134" cy="4893647"/>
          </a:xfrm>
          <a:prstGeom prst="rect">
            <a:avLst/>
          </a:prstGeom>
          <a:noFill/>
          <a:ln>
            <a:noFill/>
          </a:ln>
        </p:spPr>
        <p:txBody>
          <a:bodyPr spcFirstLastPara="1" wrap="square" lIns="91425" tIns="45700" rIns="91425" bIns="45700" anchor="t" anchorCtr="0">
            <a:noAutofit/>
          </a:bodyPr>
          <a:lstStyle/>
          <a:p>
            <a:r>
              <a:rPr lang="en-GB" sz="2400" kern="0" dirty="0">
                <a:solidFill>
                  <a:srgbClr val="000000"/>
                </a:solidFill>
                <a:latin typeface="Calibri"/>
                <a:ea typeface="Calibri"/>
                <a:cs typeface="Calibri"/>
              </a:rPr>
              <a:t>This training course is about planning for Biodiversity Net Gain, No Net Loss or a similar conservation outcome.  At the very heart of this is the ability to measure losses and gains in biodiversity (qualitatively and quantitatively). </a:t>
            </a:r>
          </a:p>
          <a:p>
            <a:endParaRPr lang="en-GB" sz="2400" kern="0" dirty="0">
              <a:solidFill>
                <a:srgbClr val="000000"/>
              </a:solidFill>
              <a:latin typeface="Calibri"/>
              <a:ea typeface="Calibri"/>
              <a:cs typeface="Calibri"/>
            </a:endParaRPr>
          </a:p>
          <a:p>
            <a:r>
              <a:rPr lang="en-GB" sz="2400" kern="0" dirty="0">
                <a:solidFill>
                  <a:srgbClr val="000000"/>
                </a:solidFill>
                <a:latin typeface="Calibri"/>
                <a:ea typeface="Calibri"/>
                <a:cs typeface="Calibri"/>
              </a:rPr>
              <a:t>This module covers how loss and gain of biodiversity can be measured.</a:t>
            </a:r>
          </a:p>
          <a:p>
            <a:endParaRPr lang="en-GB" sz="2400" kern="0" dirty="0">
              <a:solidFill>
                <a:srgbClr val="000000"/>
              </a:solidFill>
              <a:latin typeface="Calibri"/>
              <a:ea typeface="Calibri"/>
              <a:cs typeface="Calibri"/>
            </a:endParaRPr>
          </a:p>
          <a:p>
            <a:r>
              <a:rPr lang="en-GB" sz="2400" kern="0" dirty="0">
                <a:solidFill>
                  <a:srgbClr val="000000"/>
                </a:solidFill>
                <a:latin typeface="Calibri"/>
                <a:ea typeface="Calibri"/>
                <a:cs typeface="Calibri"/>
              </a:rPr>
              <a:t>It introduces the different components of biodiversity to measure and then explains principal aspects of measurement: exchange rules, metrics and accounting systems to do the calculations for offset exchanges (loss and gain).</a:t>
            </a:r>
          </a:p>
          <a:p>
            <a:endParaRPr lang="en-GB" sz="2400" kern="0" dirty="0">
              <a:solidFill>
                <a:srgbClr val="000000"/>
              </a:solidFill>
              <a:latin typeface="Calibri"/>
              <a:ea typeface="Calibri"/>
              <a:cs typeface="Calibri"/>
            </a:endParaRPr>
          </a:p>
          <a:p>
            <a:r>
              <a:rPr lang="en-GB" sz="2400" kern="0" dirty="0">
                <a:solidFill>
                  <a:srgbClr val="000000"/>
                </a:solidFill>
                <a:latin typeface="Calibri"/>
                <a:ea typeface="Calibri"/>
                <a:cs typeface="Calibri"/>
              </a:rPr>
              <a:t>The module covers basic elements of loss-gain calculations, how to choose a metric or metrics, introduces commonly used ecosystem and species metrics and illustrates how a benchmark with vegetation attributes can be established and applied to measure loss and gain by gauging changes in habitat condition.</a:t>
            </a:r>
            <a:endParaRPr sz="2400" kern="0" dirty="0">
              <a:solidFill>
                <a:srgbClr val="000000"/>
              </a:solidFill>
              <a:latin typeface="Calibri"/>
              <a:ea typeface="Calibri"/>
              <a:cs typeface="Calibri"/>
              <a:sym typeface="Arial"/>
            </a:endParaRPr>
          </a:p>
        </p:txBody>
      </p:sp>
    </p:spTree>
    <p:extLst>
      <p:ext uri="{BB962C8B-B14F-4D97-AF65-F5344CB8AC3E}">
        <p14:creationId xmlns:p14="http://schemas.microsoft.com/office/powerpoint/2010/main" val="102790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 calcmode="lin" valueType="num">
                                      <p:cBhvr additive="base">
                                        <p:cTn id="22" dur="500"/>
                                        <p:tgtEl>
                                          <p:spTgt spid="8">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25914"/>
            <a:ext cx="8094722" cy="989823"/>
          </a:xfrm>
          <a:prstGeom prst="rect">
            <a:avLst/>
          </a:prstGeom>
          <a:noFill/>
        </p:spPr>
        <p:txBody>
          <a:bodyPr wrap="square" rtlCol="0">
            <a:spAutoFit/>
          </a:bodyPr>
          <a:lstStyle/>
          <a:p>
            <a:pPr algn="ctr" defTabSz="768111">
              <a:lnSpc>
                <a:spcPct val="80000"/>
              </a:lnSpc>
            </a:pPr>
            <a:r>
              <a:rPr lang="fr-FR" sz="3600" b="1" dirty="0" err="1">
                <a:solidFill>
                  <a:schemeClr val="bg1"/>
                </a:solidFill>
                <a:latin typeface="Calibri" panose="020F0502020204030204" pitchFamily="34" charset="0"/>
              </a:rPr>
              <a:t>Metrics</a:t>
            </a:r>
            <a:r>
              <a:rPr lang="fr-FR" sz="3600" b="1" dirty="0">
                <a:solidFill>
                  <a:schemeClr val="bg1"/>
                </a:solidFill>
                <a:latin typeface="Calibri" panose="020F0502020204030204" pitchFamily="34" charset="0"/>
              </a:rPr>
              <a:t> </a:t>
            </a:r>
            <a:r>
              <a:rPr lang="fr-FR" sz="3600" b="1" dirty="0" err="1">
                <a:solidFill>
                  <a:schemeClr val="bg1"/>
                </a:solidFill>
                <a:latin typeface="Calibri" panose="020F0502020204030204" pitchFamily="34" charset="0"/>
              </a:rPr>
              <a:t>through</a:t>
            </a:r>
            <a:r>
              <a:rPr lang="fr-FR" sz="3600" b="1" dirty="0">
                <a:solidFill>
                  <a:schemeClr val="bg1"/>
                </a:solidFill>
                <a:latin typeface="Calibri" panose="020F0502020204030204" pitchFamily="34" charset="0"/>
              </a:rPr>
              <a:t> the value </a:t>
            </a:r>
            <a:r>
              <a:rPr lang="fr-FR" sz="3600" b="1" dirty="0" err="1">
                <a:solidFill>
                  <a:schemeClr val="bg1"/>
                </a:solidFill>
                <a:latin typeface="Calibri" panose="020F0502020204030204" pitchFamily="34" charset="0"/>
              </a:rPr>
              <a:t>chain</a:t>
            </a:r>
            <a:r>
              <a:rPr lang="fr-FR" sz="3600" b="1" dirty="0">
                <a:solidFill>
                  <a:schemeClr val="bg1"/>
                </a:solidFill>
                <a:latin typeface="Calibri" panose="020F0502020204030204" pitchFamily="34" charset="0"/>
              </a:rPr>
              <a:t> and </a:t>
            </a:r>
            <a:r>
              <a:rPr lang="fr-FR" sz="3600" b="1" dirty="0" err="1">
                <a:solidFill>
                  <a:schemeClr val="bg1"/>
                </a:solidFill>
                <a:latin typeface="Calibri" panose="020F0502020204030204" pitchFamily="34" charset="0"/>
              </a:rPr>
              <a:t>investment</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2012247" y="2024349"/>
            <a:ext cx="8338375" cy="1938992"/>
          </a:xfrm>
          <a:prstGeom prst="rect">
            <a:avLst/>
          </a:prstGeom>
          <a:noFill/>
        </p:spPr>
        <p:txBody>
          <a:bodyPr wrap="square" rtlCol="0">
            <a:spAutoFit/>
          </a:bodyPr>
          <a:lstStyle/>
          <a:p>
            <a:pPr marL="717550" indent="-717550" defTabSz="768111"/>
            <a:r>
              <a:rPr lang="fr-FR" sz="4000" b="1" dirty="0">
                <a:latin typeface="Calibri" panose="020F0502020204030204" pitchFamily="34" charset="0"/>
                <a:sym typeface="Symbol" panose="05050102010706020507" pitchFamily="18" charset="2"/>
              </a:rPr>
              <a:t> </a:t>
            </a:r>
            <a:r>
              <a:rPr lang="fr-FR" sz="4000" b="1" dirty="0" err="1">
                <a:latin typeface="Calibri" panose="020F0502020204030204" pitchFamily="34" charset="0"/>
              </a:rPr>
              <a:t>See</a:t>
            </a:r>
            <a:r>
              <a:rPr lang="fr-FR" sz="4000" b="1" dirty="0">
                <a:latin typeface="Calibri" panose="020F0502020204030204" pitchFamily="34" charset="0"/>
              </a:rPr>
              <a:t> the module on the Business Roadmap</a:t>
            </a:r>
          </a:p>
          <a:p>
            <a:pPr marL="717550" indent="-717550" defTabSz="768111"/>
            <a:endParaRPr lang="fr-FR" sz="4000" b="1" dirty="0">
              <a:latin typeface="Calibri" panose="020F0502020204030204" pitchFamily="34" charset="0"/>
            </a:endParaRPr>
          </a:p>
        </p:txBody>
      </p:sp>
    </p:spTree>
    <p:extLst>
      <p:ext uri="{BB962C8B-B14F-4D97-AF65-F5344CB8AC3E}">
        <p14:creationId xmlns:p14="http://schemas.microsoft.com/office/powerpoint/2010/main" val="991915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23623" y="779821"/>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DC93AF2-21EE-47B1-B05E-825E5FED2A30}"/>
              </a:ext>
            </a:extLst>
          </p:cNvPr>
          <p:cNvSpPr txBox="1">
            <a:spLocks/>
          </p:cNvSpPr>
          <p:nvPr/>
        </p:nvSpPr>
        <p:spPr>
          <a:xfrm>
            <a:off x="903286" y="0"/>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Metrics Module – Take home messages</a:t>
            </a:r>
          </a:p>
        </p:txBody>
      </p:sp>
      <p:sp>
        <p:nvSpPr>
          <p:cNvPr id="8" name="Google Shape;266;p33">
            <a:extLst>
              <a:ext uri="{FF2B5EF4-FFF2-40B4-BE49-F238E27FC236}">
                <a16:creationId xmlns:a16="http://schemas.microsoft.com/office/drawing/2014/main" id="{C89388D4-5C45-41A6-9ED0-6C248A20033D}"/>
              </a:ext>
            </a:extLst>
          </p:cNvPr>
          <p:cNvSpPr/>
          <p:nvPr/>
        </p:nvSpPr>
        <p:spPr>
          <a:xfrm>
            <a:off x="366167" y="936598"/>
            <a:ext cx="11121361" cy="4893647"/>
          </a:xfrm>
          <a:prstGeom prst="rect">
            <a:avLst/>
          </a:prstGeom>
          <a:noFill/>
          <a:ln>
            <a:noFill/>
          </a:ln>
        </p:spPr>
        <p:txBody>
          <a:bodyPr spcFirstLastPara="1" wrap="square" lIns="91425" tIns="45700" rIns="91425" bIns="45700" anchor="t" anchorCtr="0">
            <a:noAutofit/>
          </a:bodyPr>
          <a:lstStyle/>
          <a:p>
            <a:pPr marL="342900" indent="-342900">
              <a:spcBef>
                <a:spcPts val="600"/>
              </a:spcBef>
              <a:buFont typeface="Wingdings" panose="05000000000000000000" pitchFamily="2" charset="2"/>
              <a:buChar char="Ø"/>
            </a:pPr>
            <a:r>
              <a:rPr lang="en-GB" sz="2000" dirty="0">
                <a:latin typeface="Calibri" panose="020F0502020204030204" pitchFamily="34" charset="0"/>
                <a:cs typeface="Calibri" panose="020F0502020204030204" pitchFamily="34" charset="0"/>
              </a:rPr>
              <a:t>Measuring losses and gains in biodiversity (qualitatively and quantitatively) is the heart of determining Biodiversity Net Gain, No Net Loss or a similar conservation goal. </a:t>
            </a:r>
          </a:p>
          <a:p>
            <a:pPr marL="342900" indent="-342900">
              <a:spcBef>
                <a:spcPts val="600"/>
              </a:spcBef>
              <a:buFont typeface="Wingdings" panose="05000000000000000000" pitchFamily="2" charset="2"/>
              <a:buChar char="Ø"/>
            </a:pPr>
            <a:r>
              <a:rPr lang="en-GB" sz="2000" dirty="0">
                <a:latin typeface="Calibri" panose="020F0502020204030204" pitchFamily="34" charset="0"/>
                <a:cs typeface="Calibri" panose="020F0502020204030204" pitchFamily="34" charset="0"/>
              </a:rPr>
              <a:t>There are different ways of measuring the various components of biodiversity, from species and their habitats to ecosystems and the services they deliver.  </a:t>
            </a:r>
          </a:p>
          <a:p>
            <a:pPr marL="342900" indent="-342900">
              <a:spcBef>
                <a:spcPts val="600"/>
              </a:spcBef>
              <a:buFont typeface="Wingdings" panose="05000000000000000000" pitchFamily="2" charset="2"/>
              <a:buChar char="Ø"/>
            </a:pPr>
            <a:r>
              <a:rPr lang="en-GB" sz="2000" dirty="0">
                <a:latin typeface="Calibri" panose="020F0502020204030204" pitchFamily="34" charset="0"/>
                <a:cs typeface="Calibri" panose="020F0502020204030204" pitchFamily="34" charset="0"/>
              </a:rPr>
              <a:t>Key aspects to balancing losses and gains of biodiversity: metrics, exchange rules and accounting systems:</a:t>
            </a:r>
          </a:p>
          <a:p>
            <a:pPr marL="800100" lvl="1" indent="-342900">
              <a:spcBef>
                <a:spcPts val="600"/>
              </a:spcBef>
              <a:buFont typeface="Arial" panose="020B0604020202020204" pitchFamily="34" charset="0"/>
              <a:buChar char="•"/>
            </a:pPr>
            <a:r>
              <a:rPr lang="en-GB" dirty="0">
                <a:latin typeface="Calibri" panose="020F0502020204030204" pitchFamily="34" charset="0"/>
                <a:cs typeface="Calibri" panose="020F0502020204030204" pitchFamily="34" charset="0"/>
              </a:rPr>
              <a:t>Exchange rules govern how similar the biodiversity provided by an offset must be to that lost through development. The gains should be of the same type or more important than the losses.</a:t>
            </a:r>
          </a:p>
          <a:p>
            <a:pPr marL="800100" lvl="1" indent="-342900">
              <a:spcBef>
                <a:spcPts val="600"/>
              </a:spcBef>
              <a:buFont typeface="Arial" panose="020B0604020202020204" pitchFamily="34" charset="0"/>
              <a:buChar char="•"/>
            </a:pPr>
            <a:r>
              <a:rPr lang="en-GB" dirty="0">
                <a:latin typeface="Calibri" panose="020F0502020204030204" pitchFamily="34" charset="0"/>
                <a:cs typeface="Calibri" panose="020F0502020204030204" pitchFamily="34" charset="0"/>
              </a:rPr>
              <a:t>Metrics are the measure used to quantify loss and gain (how much/many) for a biodiversity component</a:t>
            </a:r>
          </a:p>
          <a:p>
            <a:pPr marL="800100" lvl="1" indent="-34290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Accounting systems combine information and rules to calculate how much is lost and needs to be gained </a:t>
            </a:r>
            <a:endParaRPr lang="en-GB" dirty="0">
              <a:latin typeface="Calibri" panose="020F0502020204030204" pitchFamily="34" charset="0"/>
              <a:cs typeface="Calibri" panose="020F0502020204030204" pitchFamily="34" charset="0"/>
            </a:endParaRPr>
          </a:p>
          <a:p>
            <a:pPr marL="342900" indent="-342900">
              <a:spcBef>
                <a:spcPts val="600"/>
              </a:spcBef>
              <a:buFont typeface="Wingdings" panose="05000000000000000000" pitchFamily="2" charset="2"/>
              <a:buChar char="Ø"/>
            </a:pPr>
            <a:r>
              <a:rPr lang="en-GB" sz="2000" dirty="0">
                <a:latin typeface="Calibri" panose="020F0502020204030204" pitchFamily="34" charset="0"/>
                <a:cs typeface="Calibri" panose="020F0502020204030204" pitchFamily="34" charset="0"/>
              </a:rPr>
              <a:t>An ecosystem metric using area x condition is the principal metric used in most countries.  This is often a practical way to measure loss and gain (same units) of biodiversity overall.  Benchmark attributes are combined to describe the condition of each ecosystem or habitat type against a best possible reference state.  </a:t>
            </a:r>
          </a:p>
          <a:p>
            <a:pPr marL="342900" indent="-342900">
              <a:spcBef>
                <a:spcPts val="600"/>
              </a:spcBef>
              <a:buFont typeface="Wingdings" panose="05000000000000000000" pitchFamily="2" charset="2"/>
              <a:buChar char="Ø"/>
            </a:pPr>
            <a:r>
              <a:rPr lang="en-GB" sz="2000" dirty="0">
                <a:latin typeface="Calibri" panose="020F0502020204030204" pitchFamily="34" charset="0"/>
                <a:cs typeface="Calibri" panose="020F0502020204030204" pitchFamily="34" charset="0"/>
              </a:rPr>
              <a:t>Additional metrics are often needed to cater for specific biodiversity components that are not well-represented by ecosystem / habitat condition, and to deal with impacts through the value chain. Source material offers guidance on the choice and use of different metrics.</a:t>
            </a:r>
          </a:p>
          <a:p>
            <a:pPr marL="342900" indent="-342900">
              <a:spcBef>
                <a:spcPts val="1200"/>
              </a:spcBef>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041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p:tgtEl>
                                          <p:spTgt spid="8">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p:tgtEl>
                                          <p:spTgt spid="8">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 calcmode="lin" valueType="num">
                                      <p:cBhvr additive="base">
                                        <p:cTn id="42" dur="500"/>
                                        <p:tgtEl>
                                          <p:spTgt spid="8">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C93AF2-21EE-47B1-B05E-825E5FED2A30}"/>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Metrics Module - Contents</a:t>
            </a:r>
          </a:p>
        </p:txBody>
      </p:sp>
      <p:graphicFrame>
        <p:nvGraphicFramePr>
          <p:cNvPr id="6" name="Content Placeholder 2">
            <a:extLst>
              <a:ext uri="{FF2B5EF4-FFF2-40B4-BE49-F238E27FC236}">
                <a16:creationId xmlns:a16="http://schemas.microsoft.com/office/drawing/2014/main" id="{E1361C5D-DEFF-494A-A4F2-0BC2A5D33497}"/>
              </a:ext>
            </a:extLst>
          </p:cNvPr>
          <p:cNvGraphicFramePr>
            <a:graphicFrameLocks/>
          </p:cNvGraphicFramePr>
          <p:nvPr>
            <p:extLst>
              <p:ext uri="{D42A27DB-BD31-4B8C-83A1-F6EECF244321}">
                <p14:modId xmlns:p14="http://schemas.microsoft.com/office/powerpoint/2010/main" val="4143968871"/>
              </p:ext>
            </p:extLst>
          </p:nvPr>
        </p:nvGraphicFramePr>
        <p:xfrm>
          <a:off x="991400" y="1559293"/>
          <a:ext cx="10366411" cy="2633984"/>
        </p:xfrm>
        <a:graphic>
          <a:graphicData uri="http://schemas.openxmlformats.org/drawingml/2006/table">
            <a:tbl>
              <a:tblPr firstRow="1" bandRow="1">
                <a:tableStyleId>{93296810-A885-4BE3-A3E7-6D5BEEA58F35}</a:tableStyleId>
              </a:tblPr>
              <a:tblGrid>
                <a:gridCol w="8648302">
                  <a:extLst>
                    <a:ext uri="{9D8B030D-6E8A-4147-A177-3AD203B41FA5}">
                      <a16:colId xmlns:a16="http://schemas.microsoft.com/office/drawing/2014/main" val="20000"/>
                    </a:ext>
                  </a:extLst>
                </a:gridCol>
                <a:gridCol w="1718109">
                  <a:extLst>
                    <a:ext uri="{9D8B030D-6E8A-4147-A177-3AD203B41FA5}">
                      <a16:colId xmlns:a16="http://schemas.microsoft.com/office/drawing/2014/main" val="20001"/>
                    </a:ext>
                  </a:extLst>
                </a:gridCol>
              </a:tblGrid>
              <a:tr h="188791">
                <a:tc>
                  <a:txBody>
                    <a:bodyPr/>
                    <a:lstStyle/>
                    <a:p>
                      <a:r>
                        <a:rPr lang="en-US" dirty="0"/>
                        <a:t>Contents</a:t>
                      </a:r>
                    </a:p>
                  </a:txBody>
                  <a:tcPr/>
                </a:tc>
                <a:tc>
                  <a:txBody>
                    <a:bodyPr/>
                    <a:lstStyle/>
                    <a:p>
                      <a:r>
                        <a:rPr lang="en-US" dirty="0"/>
                        <a:t>Slides </a:t>
                      </a:r>
                    </a:p>
                  </a:txBody>
                  <a:tcPr/>
                </a:tc>
                <a:extLst>
                  <a:ext uri="{0D108BD9-81ED-4DB2-BD59-A6C34878D82A}">
                    <a16:rowId xmlns:a16="http://schemas.microsoft.com/office/drawing/2014/main" val="10000"/>
                  </a:ext>
                </a:extLst>
              </a:tr>
              <a:tr h="40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How do you measure loss and gain of biodiversity? Different components of biodiversity to measure</a:t>
                      </a:r>
                    </a:p>
                  </a:txBody>
                  <a:tcPr/>
                </a:tc>
                <a:tc>
                  <a:txBody>
                    <a:bodyPr/>
                    <a:lstStyle/>
                    <a:p>
                      <a:r>
                        <a:rPr lang="en-US" dirty="0" smtClean="0"/>
                        <a:t>4-5</a:t>
                      </a:r>
                      <a:endParaRPr lang="en-US" dirty="0"/>
                    </a:p>
                  </a:txBody>
                  <a:tcPr/>
                </a:tc>
                <a:extLst>
                  <a:ext uri="{0D108BD9-81ED-4DB2-BD59-A6C34878D82A}">
                    <a16:rowId xmlns:a16="http://schemas.microsoft.com/office/drawing/2014/main" val="10001"/>
                  </a:ext>
                </a:extLst>
              </a:tr>
              <a:tr h="40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Exchange rules and metrics</a:t>
                      </a:r>
                    </a:p>
                  </a:txBody>
                  <a:tcPr/>
                </a:tc>
                <a:tc>
                  <a:txBody>
                    <a:bodyPr/>
                    <a:lstStyle/>
                    <a:p>
                      <a:r>
                        <a:rPr lang="en-US" dirty="0" smtClean="0"/>
                        <a:t>6-11</a:t>
                      </a:r>
                      <a:endParaRPr lang="en-US" dirty="0"/>
                    </a:p>
                  </a:txBody>
                  <a:tcPr/>
                </a:tc>
                <a:extLst>
                  <a:ext uri="{0D108BD9-81ED-4DB2-BD59-A6C34878D82A}">
                    <a16:rowId xmlns:a16="http://schemas.microsoft.com/office/drawing/2014/main" val="10002"/>
                  </a:ext>
                </a:extLst>
              </a:tr>
              <a:tr h="407036">
                <a:tc>
                  <a:txBody>
                    <a:bodyPr/>
                    <a:lstStyle/>
                    <a:p>
                      <a:r>
                        <a:rPr lang="en-GB" sz="1800" kern="1200" dirty="0">
                          <a:solidFill>
                            <a:schemeClr val="dk1"/>
                          </a:solidFill>
                          <a:effectLst/>
                          <a:latin typeface="+mn-lt"/>
                          <a:ea typeface="+mn-ea"/>
                          <a:cs typeface="+mn-cs"/>
                        </a:rPr>
                        <a:t>Basic loss-gain calculations</a:t>
                      </a:r>
                    </a:p>
                  </a:txBody>
                  <a:tcPr/>
                </a:tc>
                <a:tc>
                  <a:txBody>
                    <a:bodyPr/>
                    <a:lstStyle/>
                    <a:p>
                      <a:r>
                        <a:rPr lang="en-US" dirty="0" smtClean="0"/>
                        <a:t>12-13</a:t>
                      </a:r>
                      <a:endParaRPr lang="en-US" dirty="0"/>
                    </a:p>
                  </a:txBody>
                  <a:tcPr/>
                </a:tc>
                <a:extLst>
                  <a:ext uri="{0D108BD9-81ED-4DB2-BD59-A6C34878D82A}">
                    <a16:rowId xmlns:a16="http://schemas.microsoft.com/office/drawing/2014/main" val="10003"/>
                  </a:ext>
                </a:extLst>
              </a:tr>
              <a:tr h="407036">
                <a:tc>
                  <a:txBody>
                    <a:bodyPr/>
                    <a:lstStyle/>
                    <a:p>
                      <a:r>
                        <a:rPr lang="en-GB" sz="1800" kern="1200" dirty="0">
                          <a:solidFill>
                            <a:schemeClr val="dk1"/>
                          </a:solidFill>
                          <a:effectLst/>
                          <a:latin typeface="+mn-lt"/>
                          <a:ea typeface="+mn-ea"/>
                          <a:cs typeface="+mn-cs"/>
                        </a:rPr>
                        <a:t>Using a benchmark with attributes to measure loss and gain</a:t>
                      </a:r>
                    </a:p>
                  </a:txBody>
                  <a:tcPr/>
                </a:tc>
                <a:tc>
                  <a:txBody>
                    <a:bodyPr/>
                    <a:lstStyle/>
                    <a:p>
                      <a:r>
                        <a:rPr lang="en-US" dirty="0" smtClean="0"/>
                        <a:t>14-20</a:t>
                      </a:r>
                      <a:endParaRPr lang="en-US" dirty="0"/>
                    </a:p>
                  </a:txBody>
                  <a:tcPr/>
                </a:tc>
                <a:extLst>
                  <a:ext uri="{0D108BD9-81ED-4DB2-BD59-A6C34878D82A}">
                    <a16:rowId xmlns:a16="http://schemas.microsoft.com/office/drawing/2014/main" val="10004"/>
                  </a:ext>
                </a:extLst>
              </a:tr>
              <a:tr h="407036">
                <a:tc>
                  <a:txBody>
                    <a:bodyPr/>
                    <a:lstStyle/>
                    <a:p>
                      <a:r>
                        <a:rPr lang="en-US" dirty="0"/>
                        <a:t>Take home messages</a:t>
                      </a:r>
                    </a:p>
                  </a:txBody>
                  <a:tcPr/>
                </a:tc>
                <a:tc>
                  <a:txBody>
                    <a:bodyPr/>
                    <a:lstStyle/>
                    <a:p>
                      <a:r>
                        <a:rPr lang="en-US" dirty="0" smtClean="0"/>
                        <a:t>21</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865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19" name="Group 35"/>
          <p:cNvGraphicFramePr>
            <a:graphicFrameLocks noGrp="1"/>
          </p:cNvGraphicFramePr>
          <p:nvPr>
            <p:extLst>
              <p:ext uri="{D42A27DB-BD31-4B8C-83A1-F6EECF244321}">
                <p14:modId xmlns:p14="http://schemas.microsoft.com/office/powerpoint/2010/main" val="63593546"/>
              </p:ext>
            </p:extLst>
          </p:nvPr>
        </p:nvGraphicFramePr>
        <p:xfrm>
          <a:off x="1803400" y="967618"/>
          <a:ext cx="8458200" cy="4951151"/>
        </p:xfrm>
        <a:graphic>
          <a:graphicData uri="http://schemas.openxmlformats.org/drawingml/2006/table">
            <a:tbl>
              <a:tblPr/>
              <a:tblGrid>
                <a:gridCol w="2705100">
                  <a:extLst>
                    <a:ext uri="{9D8B030D-6E8A-4147-A177-3AD203B41FA5}">
                      <a16:colId xmlns:a16="http://schemas.microsoft.com/office/drawing/2014/main" val="20000"/>
                    </a:ext>
                  </a:extLst>
                </a:gridCol>
                <a:gridCol w="2044700">
                  <a:extLst>
                    <a:ext uri="{9D8B030D-6E8A-4147-A177-3AD203B41FA5}">
                      <a16:colId xmlns:a16="http://schemas.microsoft.com/office/drawing/2014/main" val="20001"/>
                    </a:ext>
                  </a:extLst>
                </a:gridCol>
                <a:gridCol w="1917700">
                  <a:extLst>
                    <a:ext uri="{9D8B030D-6E8A-4147-A177-3AD203B41FA5}">
                      <a16:colId xmlns:a16="http://schemas.microsoft.com/office/drawing/2014/main" val="20002"/>
                    </a:ext>
                  </a:extLst>
                </a:gridCol>
                <a:gridCol w="1790700">
                  <a:extLst>
                    <a:ext uri="{9D8B030D-6E8A-4147-A177-3AD203B41FA5}">
                      <a16:colId xmlns:a16="http://schemas.microsoft.com/office/drawing/2014/main" val="20003"/>
                    </a:ext>
                  </a:extLst>
                </a:gridCol>
              </a:tblGrid>
              <a:tr h="98742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Biodiversity Component</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Intrinsic Values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Use Values</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Cultural Values</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86111">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Species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Threatened species; restricted range and/or endemic species; </a:t>
                      </a:r>
                      <a:r>
                        <a:rPr kumimoji="0" lang="en-US" sz="1600" b="0" i="0" u="none" strike="noStrike" cap="none" normalizeH="0" baseline="0" dirty="0" err="1">
                          <a:ln>
                            <a:noFill/>
                          </a:ln>
                          <a:solidFill>
                            <a:schemeClr val="tx1"/>
                          </a:solidFill>
                          <a:effectLst/>
                          <a:latin typeface="Arial" pitchFamily="34" charset="0"/>
                          <a:cs typeface="Times New Roman" pitchFamily="18" charset="0"/>
                        </a:rPr>
                        <a:t>congregatory</a:t>
                      </a:r>
                      <a:r>
                        <a:rPr kumimoji="0" lang="en-US" sz="1600" b="0" i="0" u="none" strike="noStrike" cap="none" normalizeH="0" baseline="0" dirty="0">
                          <a:ln>
                            <a:noFill/>
                          </a:ln>
                          <a:solidFill>
                            <a:schemeClr val="tx1"/>
                          </a:solidFill>
                          <a:effectLst/>
                          <a:latin typeface="Arial" pitchFamily="34" charset="0"/>
                          <a:cs typeface="Times New Roman" pitchFamily="18" charset="0"/>
                        </a:rPr>
                        <a:t> species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68325" marR="0" lvl="0" indent="-568325"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Species providing fuel, fiber, food, medicines, etc.</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Totem species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080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Habitats/</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Communities/</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Assemblages</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3700" marR="0" lvl="0" indent="-3937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Rare or threatened habitat types; exemplary habitats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Recreational sites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Sacred sites (e.g. sacred groves, burial grounds); sites of aesthetic importance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1364">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Whole Landscapes / Ecosystems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Climate regulation; seed dispersal; pollination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cs typeface="Times New Roman" pitchFamily="18" charset="0"/>
                        </a:rPr>
                        <a:t>Air and water quality regulation; soil fertility; pollination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E.g. Landscape-scale sacred sites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6" name="Picture 5"/>
          <p:cNvPicPr>
            <a:picLocks noChangeAspect="1" noChangeArrowheads="1"/>
          </p:cNvPicPr>
          <p:nvPr/>
        </p:nvPicPr>
        <p:blipFill>
          <a:blip r:embed="rId3" cstate="print"/>
          <a:srcRect/>
          <a:stretch>
            <a:fillRect/>
          </a:stretch>
        </p:blipFill>
        <p:spPr bwMode="auto">
          <a:xfrm>
            <a:off x="1803401" y="2473728"/>
            <a:ext cx="1328989" cy="1066839"/>
          </a:xfrm>
          <a:prstGeom prst="rect">
            <a:avLst/>
          </a:prstGeom>
          <a:noFill/>
          <a:ln w="9525">
            <a:noFill/>
            <a:miter lim="800000"/>
            <a:headEnd/>
            <a:tailEnd/>
          </a:ln>
        </p:spPr>
      </p:pic>
      <p:grpSp>
        <p:nvGrpSpPr>
          <p:cNvPr id="2" name="Group 6"/>
          <p:cNvGrpSpPr/>
          <p:nvPr/>
        </p:nvGrpSpPr>
        <p:grpSpPr>
          <a:xfrm>
            <a:off x="3195888" y="2043943"/>
            <a:ext cx="853434" cy="1003794"/>
            <a:chOff x="7008726" y="2362200"/>
            <a:chExt cx="2135274" cy="2075970"/>
          </a:xfrm>
        </p:grpSpPr>
        <p:pic>
          <p:nvPicPr>
            <p:cNvPr id="8" name="Picture 4"/>
            <p:cNvPicPr>
              <a:picLocks noChangeAspect="1" noChangeArrowheads="1"/>
            </p:cNvPicPr>
            <p:nvPr/>
          </p:nvPicPr>
          <p:blipFill>
            <a:blip r:embed="rId4" cstate="print"/>
            <a:srcRect/>
            <a:stretch>
              <a:fillRect/>
            </a:stretch>
          </p:blipFill>
          <p:spPr bwMode="auto">
            <a:xfrm>
              <a:off x="7008726" y="2362200"/>
              <a:ext cx="2135274" cy="2019300"/>
            </a:xfrm>
            <a:prstGeom prst="rect">
              <a:avLst/>
            </a:prstGeom>
            <a:noFill/>
            <a:ln w="9525">
              <a:noFill/>
              <a:miter lim="800000"/>
              <a:headEnd/>
              <a:tailEnd/>
            </a:ln>
          </p:spPr>
        </p:pic>
        <p:sp>
          <p:nvSpPr>
            <p:cNvPr id="9" name="TextBox 8"/>
            <p:cNvSpPr txBox="1"/>
            <p:nvPr/>
          </p:nvSpPr>
          <p:spPr>
            <a:xfrm>
              <a:off x="7705302" y="4151737"/>
              <a:ext cx="1276199" cy="286433"/>
            </a:xfrm>
            <a:prstGeom prst="rect">
              <a:avLst/>
            </a:prstGeom>
            <a:noFill/>
          </p:spPr>
          <p:txBody>
            <a:bodyPr wrap="none" rtlCol="0">
              <a:spAutoFit/>
            </a:bodyPr>
            <a:lstStyle/>
            <a:p>
              <a:r>
                <a:rPr lang="en-US" sz="300" dirty="0">
                  <a:latin typeface="Arial" pitchFamily="34" charset="0"/>
                  <a:cs typeface="Arial" pitchFamily="34" charset="0"/>
                </a:rPr>
                <a:t>Photo Adam Ridley</a:t>
              </a:r>
              <a:endParaRPr lang="en-GB" sz="300" dirty="0">
                <a:latin typeface="Arial" pitchFamily="34" charset="0"/>
                <a:cs typeface="Arial" pitchFamily="34" charset="0"/>
              </a:endParaRPr>
            </a:p>
          </p:txBody>
        </p:sp>
      </p:grpSp>
      <p:pic>
        <p:nvPicPr>
          <p:cNvPr id="10" name="Picture 4"/>
          <p:cNvPicPr>
            <a:picLocks noChangeAspect="1" noChangeArrowheads="1"/>
          </p:cNvPicPr>
          <p:nvPr/>
        </p:nvPicPr>
        <p:blipFill>
          <a:blip r:embed="rId5" cstate="print"/>
          <a:srcRect/>
          <a:stretch>
            <a:fillRect/>
          </a:stretch>
        </p:blipFill>
        <p:spPr bwMode="auto">
          <a:xfrm>
            <a:off x="2735319" y="5536839"/>
            <a:ext cx="1988034" cy="1047354"/>
          </a:xfrm>
          <a:prstGeom prst="rect">
            <a:avLst/>
          </a:prstGeom>
          <a:noFill/>
          <a:ln w="9525">
            <a:noFill/>
            <a:miter lim="800000"/>
            <a:headEnd/>
            <a:tailEnd/>
          </a:ln>
        </p:spPr>
      </p:pic>
      <p:pic>
        <p:nvPicPr>
          <p:cNvPr id="29698" name="Picture 2"/>
          <p:cNvPicPr>
            <a:picLocks noChangeAspect="1" noChangeArrowheads="1"/>
          </p:cNvPicPr>
          <p:nvPr/>
        </p:nvPicPr>
        <p:blipFill>
          <a:blip r:embed="rId6" cstate="print"/>
          <a:srcRect/>
          <a:stretch>
            <a:fillRect/>
          </a:stretch>
        </p:blipFill>
        <p:spPr bwMode="auto">
          <a:xfrm>
            <a:off x="7127876" y="3896006"/>
            <a:ext cx="1177924" cy="836732"/>
          </a:xfrm>
          <a:prstGeom prst="rect">
            <a:avLst/>
          </a:prstGeom>
          <a:noFill/>
          <a:ln w="9525">
            <a:noFill/>
            <a:miter lim="800000"/>
            <a:headEnd/>
            <a:tailEnd/>
          </a:ln>
        </p:spPr>
      </p:pic>
      <p:pic>
        <p:nvPicPr>
          <p:cNvPr id="14" name="Picture 2" descr="http://t1.gstatic.com/images?q=tbn:kIsxqgNdMACTfM:http://www.abolitionist.com/reprogramming/lion.jpg">
            <a:hlinkClick r:id="rId7"/>
          </p:cNvPr>
          <p:cNvPicPr>
            <a:picLocks noChangeAspect="1" noChangeArrowheads="1"/>
          </p:cNvPicPr>
          <p:nvPr/>
        </p:nvPicPr>
        <p:blipFill>
          <a:blip r:embed="rId8" cstate="screen"/>
          <a:srcRect/>
          <a:stretch>
            <a:fillRect/>
          </a:stretch>
        </p:blipFill>
        <p:spPr bwMode="auto">
          <a:xfrm>
            <a:off x="9130030" y="2413615"/>
            <a:ext cx="998418" cy="936501"/>
          </a:xfrm>
          <a:prstGeom prst="rect">
            <a:avLst/>
          </a:prstGeom>
          <a:noFill/>
          <a:ln w="9525">
            <a:noFill/>
            <a:miter lim="800000"/>
            <a:headEnd/>
            <a:tailEnd/>
          </a:ln>
        </p:spPr>
      </p:pic>
      <p:pic>
        <p:nvPicPr>
          <p:cNvPr id="15" name="Picture 2"/>
          <p:cNvPicPr>
            <a:picLocks noChangeAspect="1" noChangeArrowheads="1"/>
          </p:cNvPicPr>
          <p:nvPr/>
        </p:nvPicPr>
        <p:blipFill>
          <a:blip r:embed="rId9" cstate="print"/>
          <a:srcRect/>
          <a:stretch>
            <a:fillRect/>
          </a:stretch>
        </p:blipFill>
        <p:spPr bwMode="auto">
          <a:xfrm>
            <a:off x="3474299" y="3896006"/>
            <a:ext cx="1512168" cy="936104"/>
          </a:xfrm>
          <a:prstGeom prst="rect">
            <a:avLst/>
          </a:prstGeom>
          <a:noFill/>
          <a:ln w="9525">
            <a:noFill/>
            <a:miter lim="800000"/>
            <a:headEnd/>
            <a:tailEnd/>
          </a:ln>
        </p:spPr>
      </p:pic>
      <p:pic>
        <p:nvPicPr>
          <p:cNvPr id="16" name="Picture 1"/>
          <p:cNvPicPr>
            <a:picLocks noChangeAspect="1" noChangeArrowheads="1"/>
          </p:cNvPicPr>
          <p:nvPr/>
        </p:nvPicPr>
        <p:blipFill>
          <a:blip r:embed="rId10" cstate="screen"/>
          <a:srcRect/>
          <a:stretch>
            <a:fillRect/>
          </a:stretch>
        </p:blipFill>
        <p:spPr bwMode="auto">
          <a:xfrm>
            <a:off x="6460784" y="2433062"/>
            <a:ext cx="761689" cy="1107505"/>
          </a:xfrm>
          <a:prstGeom prst="rect">
            <a:avLst/>
          </a:prstGeom>
          <a:noFill/>
          <a:ln w="9525">
            <a:noFill/>
            <a:miter lim="800000"/>
            <a:headEnd/>
            <a:tailEnd/>
          </a:ln>
        </p:spPr>
      </p:pic>
      <p:sp>
        <p:nvSpPr>
          <p:cNvPr id="3" name="Rectangle 2"/>
          <p:cNvSpPr/>
          <p:nvPr/>
        </p:nvSpPr>
        <p:spPr>
          <a:xfrm>
            <a:off x="1331175" y="90514"/>
            <a:ext cx="8475333" cy="544765"/>
          </a:xfrm>
          <a:prstGeom prst="rect">
            <a:avLst/>
          </a:prstGeom>
        </p:spPr>
        <p:txBody>
          <a:bodyPr wrap="none">
            <a:spAutoFit/>
          </a:bodyPr>
          <a:lstStyle/>
          <a:p>
            <a:pPr algn="ctr" eaLnBrk="0" hangingPunct="0">
              <a:lnSpc>
                <a:spcPct val="105000"/>
              </a:lnSpc>
              <a:spcBef>
                <a:spcPct val="20000"/>
              </a:spcBef>
            </a:pPr>
            <a:r>
              <a:rPr lang="cy-GB" sz="2800" dirty="0">
                <a:solidFill>
                  <a:schemeClr val="bg1"/>
                </a:solidFill>
                <a:latin typeface="Arial" panose="020B0604020202020204" pitchFamily="34" charset="0"/>
                <a:cs typeface="Arial" panose="020B0604020202020204" pitchFamily="34" charset="0"/>
              </a:rPr>
              <a:t>Biodiversity and its different components and values</a:t>
            </a:r>
            <a:endParaRPr lang="en-GB" sz="2800" dirty="0">
              <a:solidFill>
                <a:schemeClr val="bg1"/>
              </a:solidFill>
              <a:latin typeface="Arial" panose="020B0604020202020204" pitchFamily="34" charset="0"/>
              <a:cs typeface="Arial" panose="020B0604020202020204" pitchFamily="34" charset="0"/>
            </a:endParaRPr>
          </a:p>
        </p:txBody>
      </p:sp>
      <p:sp>
        <p:nvSpPr>
          <p:cNvPr id="17" name="Rectangle : coins arrondis 17">
            <a:extLst>
              <a:ext uri="{FF2B5EF4-FFF2-40B4-BE49-F238E27FC236}">
                <a16:creationId xmlns:a16="http://schemas.microsoft.com/office/drawing/2014/main" id="{B38DB2DC-1A8D-429D-8C8C-1C901FD70B34}"/>
              </a:ext>
            </a:extLst>
          </p:cNvPr>
          <p:cNvSpPr/>
          <p:nvPr/>
        </p:nvSpPr>
        <p:spPr>
          <a:xfrm>
            <a:off x="6322599" y="6102905"/>
            <a:ext cx="3966402" cy="4812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sym typeface="Symbol" panose="05050102010706020507" pitchFamily="18" charset="2"/>
              </a:rPr>
              <a:t> What to measure and how</a:t>
            </a:r>
            <a:r>
              <a:rPr lang="en-US" sz="2200" kern="0" dirty="0">
                <a:solidFill>
                  <a:schemeClr val="bg1"/>
                </a:solidFill>
              </a:rPr>
              <a:t>?</a:t>
            </a:r>
            <a:endParaRPr lang="en-US" sz="2200" b="1" dirty="0">
              <a:solidFill>
                <a:schemeClr val="bg1"/>
              </a:solidFill>
              <a:sym typeface="Wingdings" panose="05000000000000000000" pitchFamily="2" charset="2"/>
            </a:endParaRPr>
          </a:p>
        </p:txBody>
      </p:sp>
    </p:spTree>
    <p:extLst>
      <p:ext uri="{BB962C8B-B14F-4D97-AF65-F5344CB8AC3E}">
        <p14:creationId xmlns:p14="http://schemas.microsoft.com/office/powerpoint/2010/main" val="19217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12" y="966267"/>
            <a:ext cx="4559889" cy="48108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rot="5400000" flipH="1" flipV="1">
            <a:off x="-795386" y="3391693"/>
            <a:ext cx="360203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005633" y="3390899"/>
            <a:ext cx="2447925" cy="0"/>
          </a:xfrm>
          <a:prstGeom prst="line">
            <a:avLst/>
          </a:prstGeom>
        </p:spPr>
        <p:style>
          <a:lnRef idx="1">
            <a:schemeClr val="dk1"/>
          </a:lnRef>
          <a:fillRef idx="0">
            <a:schemeClr val="dk1"/>
          </a:fillRef>
          <a:effectRef idx="0">
            <a:schemeClr val="dk1"/>
          </a:effectRef>
          <a:fontRef idx="minor">
            <a:schemeClr val="tx1"/>
          </a:fontRef>
        </p:style>
      </p:cxnSp>
      <p:sp>
        <p:nvSpPr>
          <p:cNvPr id="25604" name="TextBox 13"/>
          <p:cNvSpPr txBox="1">
            <a:spLocks noChangeArrowheads="1"/>
          </p:cNvSpPr>
          <p:nvPr/>
        </p:nvSpPr>
        <p:spPr bwMode="auto">
          <a:xfrm>
            <a:off x="142033" y="1303337"/>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latin typeface="Calibri" pitchFamily="34" charset="0"/>
              </a:rPr>
              <a:t>Gains</a:t>
            </a:r>
          </a:p>
        </p:txBody>
      </p:sp>
      <p:sp>
        <p:nvSpPr>
          <p:cNvPr id="25605" name="TextBox 14"/>
          <p:cNvSpPr txBox="1">
            <a:spLocks noChangeArrowheads="1"/>
          </p:cNvSpPr>
          <p:nvPr/>
        </p:nvSpPr>
        <p:spPr bwMode="auto">
          <a:xfrm>
            <a:off x="142033" y="5119687"/>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latin typeface="Calibri" pitchFamily="34" charset="0"/>
              </a:rPr>
              <a:t>Losses</a:t>
            </a:r>
          </a:p>
        </p:txBody>
      </p:sp>
      <p:sp>
        <p:nvSpPr>
          <p:cNvPr id="25606" name="TextBox 15"/>
          <p:cNvSpPr txBox="1">
            <a:spLocks noChangeArrowheads="1"/>
          </p:cNvSpPr>
          <p:nvPr/>
        </p:nvSpPr>
        <p:spPr bwMode="auto">
          <a:xfrm>
            <a:off x="645271" y="3174999"/>
            <a:ext cx="433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latin typeface="Calibri" pitchFamily="34" charset="0"/>
              </a:rPr>
              <a:t>0</a:t>
            </a:r>
          </a:p>
        </p:txBody>
      </p:sp>
      <p:sp>
        <p:nvSpPr>
          <p:cNvPr id="20" name="Rectangle 19"/>
          <p:cNvSpPr/>
          <p:nvPr/>
        </p:nvSpPr>
        <p:spPr>
          <a:xfrm>
            <a:off x="2834065" y="2166937"/>
            <a:ext cx="1441450" cy="1223963"/>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endParaRPr>
          </a:p>
        </p:txBody>
      </p:sp>
      <p:sp>
        <p:nvSpPr>
          <p:cNvPr id="28" name="Rectangle 27"/>
          <p:cNvSpPr/>
          <p:nvPr/>
        </p:nvSpPr>
        <p:spPr>
          <a:xfrm>
            <a:off x="1342613" y="3390899"/>
            <a:ext cx="1441450" cy="1225550"/>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endParaRPr>
          </a:p>
        </p:txBody>
      </p:sp>
      <p:cxnSp>
        <p:nvCxnSpPr>
          <p:cNvPr id="39" name="Straight Connector 38"/>
          <p:cNvCxnSpPr/>
          <p:nvPr/>
        </p:nvCxnSpPr>
        <p:spPr>
          <a:xfrm flipH="1" flipV="1">
            <a:off x="1005632" y="2166936"/>
            <a:ext cx="1828433" cy="63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610" name="TextBox 39"/>
          <p:cNvSpPr txBox="1">
            <a:spLocks noChangeArrowheads="1"/>
          </p:cNvSpPr>
          <p:nvPr/>
        </p:nvSpPr>
        <p:spPr bwMode="auto">
          <a:xfrm>
            <a:off x="502396" y="2024061"/>
            <a:ext cx="719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a:latin typeface="Calibri" pitchFamily="34" charset="0"/>
              </a:rPr>
              <a:t>Score</a:t>
            </a:r>
          </a:p>
        </p:txBody>
      </p:sp>
      <p:cxnSp>
        <p:nvCxnSpPr>
          <p:cNvPr id="41" name="Straight Connector 40"/>
          <p:cNvCxnSpPr/>
          <p:nvPr/>
        </p:nvCxnSpPr>
        <p:spPr>
          <a:xfrm rot="10800000">
            <a:off x="1005632" y="4616449"/>
            <a:ext cx="6477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612" name="TextBox 41"/>
          <p:cNvSpPr txBox="1">
            <a:spLocks noChangeArrowheads="1"/>
          </p:cNvSpPr>
          <p:nvPr/>
        </p:nvSpPr>
        <p:spPr bwMode="auto">
          <a:xfrm>
            <a:off x="502396" y="4471987"/>
            <a:ext cx="719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a:latin typeface="Calibri" pitchFamily="34" charset="0"/>
              </a:rPr>
              <a:t>Score</a:t>
            </a:r>
          </a:p>
        </p:txBody>
      </p:sp>
      <p:sp>
        <p:nvSpPr>
          <p:cNvPr id="72" name="Rectangle 71"/>
          <p:cNvSpPr/>
          <p:nvPr/>
        </p:nvSpPr>
        <p:spPr>
          <a:xfrm>
            <a:off x="1342611" y="3390899"/>
            <a:ext cx="1441450" cy="1225550"/>
          </a:xfrm>
          <a:prstGeom prst="rect">
            <a:avLst/>
          </a:prstGeom>
          <a:blipFill>
            <a:blip r:embed="rId3" cstate="print">
              <a:extLst>
                <a:ext uri="{28A0092B-C50C-407E-A947-70E740481C1C}">
                  <a14:useLocalDpi xmlns:a14="http://schemas.microsoft.com/office/drawing/2010/main" val="0"/>
                </a:ext>
              </a:extLst>
            </a:blip>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solidFill>
                <a:schemeClr val="tx1"/>
              </a:solidFill>
            </a:endParaRPr>
          </a:p>
        </p:txBody>
      </p:sp>
      <p:sp>
        <p:nvSpPr>
          <p:cNvPr id="73" name="Rectangle 72"/>
          <p:cNvSpPr/>
          <p:nvPr/>
        </p:nvSpPr>
        <p:spPr>
          <a:xfrm>
            <a:off x="2825189" y="2166937"/>
            <a:ext cx="1441450" cy="1223963"/>
          </a:xfrm>
          <a:prstGeom prst="rect">
            <a:avLst/>
          </a:prstGeom>
          <a:blipFill>
            <a:blip r:embed="rId4" cstate="print">
              <a:extLst>
                <a:ext uri="{28A0092B-C50C-407E-A947-70E740481C1C}">
                  <a14:useLocalDpi xmlns:a14="http://schemas.microsoft.com/office/drawing/2010/main" val="0"/>
                </a:ext>
              </a:extLst>
            </a:blip>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00" b="1" dirty="0">
              <a:solidFill>
                <a:schemeClr val="tx1"/>
              </a:solidFill>
            </a:endParaRPr>
          </a:p>
        </p:txBody>
      </p:sp>
      <p:sp>
        <p:nvSpPr>
          <p:cNvPr id="25615" name="Espace réservé du contenu 2"/>
          <p:cNvSpPr txBox="1">
            <a:spLocks/>
          </p:cNvSpPr>
          <p:nvPr/>
        </p:nvSpPr>
        <p:spPr bwMode="auto">
          <a:xfrm>
            <a:off x="5688910" y="1880425"/>
            <a:ext cx="413828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charset="0"/>
              <a:buChar char="•"/>
            </a:pPr>
            <a:r>
              <a:rPr lang="fr-FR" altLang="fr-FR" sz="2200" dirty="0" err="1">
                <a:latin typeface="Calibri" pitchFamily="34" charset="0"/>
              </a:rPr>
              <a:t>Species</a:t>
            </a:r>
            <a:endParaRPr lang="fr-FR" altLang="fr-FR" sz="2200" dirty="0">
              <a:latin typeface="Calibri" pitchFamily="34" charset="0"/>
            </a:endParaRPr>
          </a:p>
          <a:p>
            <a:pPr>
              <a:spcBef>
                <a:spcPct val="20000"/>
              </a:spcBef>
              <a:buFont typeface="Arial" charset="0"/>
              <a:buChar char="•"/>
            </a:pPr>
            <a:r>
              <a:rPr lang="fr-FR" altLang="fr-FR" sz="2200" dirty="0" err="1">
                <a:latin typeface="Calibri" pitchFamily="34" charset="0"/>
              </a:rPr>
              <a:t>Their</a:t>
            </a:r>
            <a:r>
              <a:rPr lang="fr-FR" altLang="fr-FR" sz="2200" dirty="0">
                <a:latin typeface="Calibri" pitchFamily="34" charset="0"/>
              </a:rPr>
              <a:t> habitat</a:t>
            </a:r>
          </a:p>
          <a:p>
            <a:pPr>
              <a:spcBef>
                <a:spcPct val="20000"/>
              </a:spcBef>
              <a:buFont typeface="Arial" charset="0"/>
              <a:buChar char="•"/>
            </a:pPr>
            <a:r>
              <a:rPr lang="fr-FR" altLang="fr-FR" sz="2200" dirty="0">
                <a:latin typeface="Calibri" pitchFamily="34" charset="0"/>
              </a:rPr>
              <a:t>Habitat types, </a:t>
            </a:r>
            <a:r>
              <a:rPr lang="fr-FR" altLang="fr-FR" sz="2200" dirty="0" err="1">
                <a:latin typeface="Calibri" pitchFamily="34" charset="0"/>
              </a:rPr>
              <a:t>Ecosystem</a:t>
            </a:r>
            <a:r>
              <a:rPr lang="fr-FR" altLang="fr-FR" sz="2200" dirty="0">
                <a:latin typeface="Calibri" pitchFamily="34" charset="0"/>
              </a:rPr>
              <a:t> types</a:t>
            </a:r>
          </a:p>
          <a:p>
            <a:pPr>
              <a:spcBef>
                <a:spcPct val="20000"/>
              </a:spcBef>
              <a:buFont typeface="Arial" charset="0"/>
              <a:buChar char="•"/>
            </a:pPr>
            <a:r>
              <a:rPr lang="fr-FR" altLang="fr-FR" sz="2200" dirty="0" err="1">
                <a:latin typeface="Calibri" pitchFamily="34" charset="0"/>
              </a:rPr>
              <a:t>Ecosystem</a:t>
            </a:r>
            <a:r>
              <a:rPr lang="fr-FR" altLang="fr-FR" sz="2200" dirty="0">
                <a:latin typeface="Calibri" pitchFamily="34" charset="0"/>
              </a:rPr>
              <a:t> </a:t>
            </a:r>
            <a:r>
              <a:rPr lang="fr-FR" altLang="fr-FR" sz="2200" dirty="0" err="1">
                <a:latin typeface="Calibri" pitchFamily="34" charset="0"/>
              </a:rPr>
              <a:t>Processes</a:t>
            </a:r>
            <a:endParaRPr lang="fr-FR" altLang="fr-FR" sz="2200" dirty="0">
              <a:latin typeface="Calibri" pitchFamily="34" charset="0"/>
            </a:endParaRPr>
          </a:p>
          <a:p>
            <a:pPr lvl="1">
              <a:spcBef>
                <a:spcPct val="20000"/>
              </a:spcBef>
              <a:buFont typeface="Arial" charset="0"/>
              <a:buChar char="–"/>
            </a:pPr>
            <a:r>
              <a:rPr lang="fr-FR" altLang="fr-FR" sz="2000" dirty="0" err="1">
                <a:latin typeface="Calibri" pitchFamily="34" charset="0"/>
              </a:rPr>
              <a:t>Wetland</a:t>
            </a:r>
            <a:r>
              <a:rPr lang="fr-FR" altLang="fr-FR" sz="2000" dirty="0">
                <a:latin typeface="Calibri" pitchFamily="34" charset="0"/>
              </a:rPr>
              <a:t> </a:t>
            </a:r>
            <a:r>
              <a:rPr lang="fr-FR" altLang="fr-FR" sz="2000" dirty="0" err="1">
                <a:latin typeface="Calibri" pitchFamily="34" charset="0"/>
              </a:rPr>
              <a:t>functions</a:t>
            </a:r>
            <a:endParaRPr lang="fr-FR" altLang="fr-FR" sz="2000" dirty="0">
              <a:latin typeface="Calibri" pitchFamily="34" charset="0"/>
            </a:endParaRPr>
          </a:p>
          <a:p>
            <a:pPr lvl="1">
              <a:spcBef>
                <a:spcPct val="20000"/>
              </a:spcBef>
              <a:buFont typeface="Arial" charset="0"/>
              <a:buChar char="–"/>
            </a:pPr>
            <a:r>
              <a:rPr lang="fr-FR" altLang="fr-FR" sz="2000" dirty="0" err="1">
                <a:latin typeface="Calibri" pitchFamily="34" charset="0"/>
              </a:rPr>
              <a:t>Connectivity</a:t>
            </a:r>
            <a:endParaRPr lang="fr-FR" altLang="fr-FR" sz="2000" dirty="0">
              <a:latin typeface="Calibri" pitchFamily="34" charset="0"/>
            </a:endParaRPr>
          </a:p>
          <a:p>
            <a:pPr marL="342900" lvl="1" indent="-342900">
              <a:spcBef>
                <a:spcPct val="20000"/>
              </a:spcBef>
              <a:buFont typeface="Arial" charset="0"/>
              <a:buChar char="•"/>
            </a:pPr>
            <a:r>
              <a:rPr lang="fr-FR" altLang="fr-FR" sz="2200" dirty="0" err="1">
                <a:solidFill>
                  <a:schemeClr val="bg1">
                    <a:lumMod val="50000"/>
                  </a:schemeClr>
                </a:solidFill>
                <a:latin typeface="Calibri" pitchFamily="34" charset="0"/>
              </a:rPr>
              <a:t>Ecosystem</a:t>
            </a:r>
            <a:r>
              <a:rPr lang="fr-FR" altLang="fr-FR" sz="2200" dirty="0">
                <a:solidFill>
                  <a:schemeClr val="bg1">
                    <a:lumMod val="50000"/>
                  </a:schemeClr>
                </a:solidFill>
                <a:latin typeface="Calibri" pitchFamily="34" charset="0"/>
              </a:rPr>
              <a:t> services</a:t>
            </a:r>
          </a:p>
        </p:txBody>
      </p:sp>
      <p:sp>
        <p:nvSpPr>
          <p:cNvPr id="25616" name="Titre 1"/>
          <p:cNvSpPr txBox="1">
            <a:spLocks/>
          </p:cNvSpPr>
          <p:nvPr/>
        </p:nvSpPr>
        <p:spPr bwMode="auto">
          <a:xfrm>
            <a:off x="1487488" y="-243408"/>
            <a:ext cx="82296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3000" dirty="0" err="1">
                <a:solidFill>
                  <a:schemeClr val="bg1"/>
                </a:solidFill>
                <a:latin typeface="+mn-lt"/>
              </a:rPr>
              <a:t>Loss</a:t>
            </a:r>
            <a:r>
              <a:rPr lang="fr-FR" altLang="fr-FR" sz="3000" dirty="0">
                <a:solidFill>
                  <a:schemeClr val="bg1"/>
                </a:solidFill>
                <a:latin typeface="+mn-lt"/>
              </a:rPr>
              <a:t> and gain of </a:t>
            </a:r>
            <a:r>
              <a:rPr lang="fr-FR" altLang="fr-FR" sz="3000" dirty="0" err="1">
                <a:solidFill>
                  <a:schemeClr val="bg1"/>
                </a:solidFill>
                <a:latin typeface="+mn-lt"/>
              </a:rPr>
              <a:t>biodiversity</a:t>
            </a:r>
            <a:r>
              <a:rPr lang="fr-FR" altLang="fr-FR" sz="3000" dirty="0">
                <a:solidFill>
                  <a:schemeClr val="bg1"/>
                </a:solidFill>
                <a:latin typeface="+mn-lt"/>
              </a:rPr>
              <a:t>: </a:t>
            </a:r>
          </a:p>
          <a:p>
            <a:pPr algn="ctr" eaLnBrk="1" hangingPunct="1"/>
            <a:r>
              <a:rPr lang="fr-FR" altLang="fr-FR" sz="3000" dirty="0" err="1">
                <a:solidFill>
                  <a:schemeClr val="bg1"/>
                </a:solidFill>
                <a:latin typeface="+mn-lt"/>
              </a:rPr>
              <a:t>what</a:t>
            </a:r>
            <a:r>
              <a:rPr lang="fr-FR" altLang="fr-FR" sz="3000" dirty="0">
                <a:solidFill>
                  <a:schemeClr val="bg1"/>
                </a:solidFill>
                <a:latin typeface="+mn-lt"/>
              </a:rPr>
              <a:t> to </a:t>
            </a:r>
            <a:r>
              <a:rPr lang="fr-FR" altLang="fr-FR" sz="3000" dirty="0" err="1">
                <a:solidFill>
                  <a:schemeClr val="bg1"/>
                </a:solidFill>
                <a:latin typeface="+mn-lt"/>
              </a:rPr>
              <a:t>measure</a:t>
            </a:r>
            <a:r>
              <a:rPr lang="fr-FR" altLang="fr-FR" sz="3000" dirty="0">
                <a:solidFill>
                  <a:schemeClr val="bg1"/>
                </a:solidFill>
                <a:latin typeface="+mn-lt"/>
              </a:rPr>
              <a:t> and how?</a:t>
            </a:r>
          </a:p>
        </p:txBody>
      </p:sp>
      <p:sp>
        <p:nvSpPr>
          <p:cNvPr id="24" name="Rectangle 2"/>
          <p:cNvSpPr txBox="1">
            <a:spLocks noChangeArrowheads="1"/>
          </p:cNvSpPr>
          <p:nvPr/>
        </p:nvSpPr>
        <p:spPr bwMode="auto">
          <a:xfrm>
            <a:off x="3169787" y="6163064"/>
            <a:ext cx="8311686" cy="58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sz="1200" dirty="0" err="1">
                <a:solidFill>
                  <a:schemeClr val="bg1">
                    <a:lumMod val="50000"/>
                  </a:schemeClr>
                </a:solidFill>
                <a:latin typeface="Arial" panose="020B0604020202020204" pitchFamily="34" charset="0"/>
                <a:cs typeface="Arial" panose="020B0604020202020204" pitchFamily="34" charset="0"/>
              </a:rPr>
              <a:t>See</a:t>
            </a:r>
            <a:r>
              <a:rPr lang="fr-FR" sz="1200" dirty="0">
                <a:solidFill>
                  <a:schemeClr val="bg1">
                    <a:lumMod val="50000"/>
                  </a:schemeClr>
                </a:solidFill>
                <a:latin typeface="Arial" panose="020B0604020202020204" pitchFamily="34" charset="0"/>
                <a:cs typeface="Arial" panose="020B0604020202020204" pitchFamily="34" charset="0"/>
              </a:rPr>
              <a:t> </a:t>
            </a:r>
            <a:r>
              <a:rPr lang="fr-FR" sz="1200" dirty="0" err="1">
                <a:solidFill>
                  <a:schemeClr val="bg1">
                    <a:lumMod val="50000"/>
                  </a:schemeClr>
                </a:solidFill>
                <a:latin typeface="Arial" panose="020B0604020202020204" pitchFamily="34" charset="0"/>
                <a:cs typeface="Arial" panose="020B0604020202020204" pitchFamily="34" charset="0"/>
              </a:rPr>
              <a:t>e.g</a:t>
            </a:r>
            <a:r>
              <a:rPr lang="fr-FR" sz="1200" dirty="0">
                <a:solidFill>
                  <a:schemeClr val="bg1">
                    <a:lumMod val="50000"/>
                  </a:schemeClr>
                </a:solidFill>
                <a:latin typeface="Arial" panose="020B0604020202020204" pitchFamily="34" charset="0"/>
                <a:cs typeface="Arial" panose="020B0604020202020204" pitchFamily="34" charset="0"/>
              </a:rPr>
              <a:t>. </a:t>
            </a:r>
            <a:r>
              <a:rPr lang="fr-FR" sz="1200" dirty="0" err="1">
                <a:solidFill>
                  <a:schemeClr val="bg1">
                    <a:lumMod val="50000"/>
                  </a:schemeClr>
                </a:solidFill>
                <a:latin typeface="Arial" panose="020B0604020202020204" pitchFamily="34" charset="0"/>
                <a:cs typeface="Arial" panose="020B0604020202020204" pitchFamily="34" charset="0"/>
              </a:rPr>
              <a:t>Quétier</a:t>
            </a:r>
            <a:r>
              <a:rPr lang="fr-FR" sz="1200" dirty="0">
                <a:solidFill>
                  <a:schemeClr val="bg1">
                    <a:lumMod val="50000"/>
                  </a:schemeClr>
                </a:solidFill>
                <a:latin typeface="Arial" panose="020B0604020202020204" pitchFamily="34" charset="0"/>
                <a:cs typeface="Arial" panose="020B0604020202020204" pitchFamily="34" charset="0"/>
              </a:rPr>
              <a:t> F. &amp; </a:t>
            </a:r>
            <a:r>
              <a:rPr lang="fr-FR" sz="1200" dirty="0" err="1">
                <a:solidFill>
                  <a:schemeClr val="bg1">
                    <a:lumMod val="50000"/>
                  </a:schemeClr>
                </a:solidFill>
                <a:latin typeface="Arial" panose="020B0604020202020204" pitchFamily="34" charset="0"/>
                <a:cs typeface="Arial" panose="020B0604020202020204" pitchFamily="34" charset="0"/>
              </a:rPr>
              <a:t>Lavorel</a:t>
            </a:r>
            <a:r>
              <a:rPr lang="fr-FR" sz="1200" dirty="0">
                <a:solidFill>
                  <a:schemeClr val="bg1">
                    <a:lumMod val="50000"/>
                  </a:schemeClr>
                </a:solidFill>
                <a:latin typeface="Arial" panose="020B0604020202020204" pitchFamily="34" charset="0"/>
                <a:cs typeface="Arial" panose="020B0604020202020204" pitchFamily="34" charset="0"/>
              </a:rPr>
              <a:t> S. (2011): </a:t>
            </a:r>
            <a:r>
              <a:rPr lang="fr-FR" sz="1200" dirty="0" err="1">
                <a:solidFill>
                  <a:schemeClr val="bg1">
                    <a:lumMod val="50000"/>
                  </a:schemeClr>
                </a:solidFill>
                <a:latin typeface="Arial" panose="020B0604020202020204" pitchFamily="34" charset="0"/>
                <a:cs typeface="Arial" panose="020B0604020202020204" pitchFamily="34" charset="0"/>
              </a:rPr>
              <a:t>Assessing</a:t>
            </a:r>
            <a:r>
              <a:rPr lang="fr-FR" sz="1200" dirty="0">
                <a:solidFill>
                  <a:schemeClr val="bg1">
                    <a:lumMod val="50000"/>
                  </a:schemeClr>
                </a:solidFill>
                <a:latin typeface="Arial" panose="020B0604020202020204" pitchFamily="34" charset="0"/>
                <a:cs typeface="Arial" panose="020B0604020202020204" pitchFamily="34" charset="0"/>
              </a:rPr>
              <a:t> </a:t>
            </a:r>
            <a:r>
              <a:rPr lang="fr-FR" sz="1200" dirty="0" err="1">
                <a:solidFill>
                  <a:schemeClr val="bg1">
                    <a:lumMod val="50000"/>
                  </a:schemeClr>
                </a:solidFill>
                <a:latin typeface="Arial" panose="020B0604020202020204" pitchFamily="34" charset="0"/>
                <a:cs typeface="Arial" panose="020B0604020202020204" pitchFamily="34" charset="0"/>
              </a:rPr>
              <a:t>ecological</a:t>
            </a:r>
            <a:r>
              <a:rPr lang="fr-FR" sz="1200" dirty="0">
                <a:solidFill>
                  <a:schemeClr val="bg1">
                    <a:lumMod val="50000"/>
                  </a:schemeClr>
                </a:solidFill>
                <a:latin typeface="Arial" panose="020B0604020202020204" pitchFamily="34" charset="0"/>
                <a:cs typeface="Arial" panose="020B0604020202020204" pitchFamily="34" charset="0"/>
              </a:rPr>
              <a:t> </a:t>
            </a:r>
            <a:r>
              <a:rPr lang="fr-FR" sz="1200" dirty="0" err="1">
                <a:solidFill>
                  <a:schemeClr val="bg1">
                    <a:lumMod val="50000"/>
                  </a:schemeClr>
                </a:solidFill>
                <a:latin typeface="Arial" panose="020B0604020202020204" pitchFamily="34" charset="0"/>
                <a:cs typeface="Arial" panose="020B0604020202020204" pitchFamily="34" charset="0"/>
              </a:rPr>
              <a:t>equivalence</a:t>
            </a:r>
            <a:r>
              <a:rPr lang="fr-FR" sz="1200" dirty="0">
                <a:solidFill>
                  <a:schemeClr val="bg1">
                    <a:lumMod val="50000"/>
                  </a:schemeClr>
                </a:solidFill>
                <a:latin typeface="Arial" panose="020B0604020202020204" pitchFamily="34" charset="0"/>
                <a:cs typeface="Arial" panose="020B0604020202020204" pitchFamily="34" charset="0"/>
              </a:rPr>
              <a:t> in </a:t>
            </a:r>
            <a:r>
              <a:rPr lang="fr-FR" sz="1200" dirty="0" err="1">
                <a:solidFill>
                  <a:schemeClr val="bg1">
                    <a:lumMod val="50000"/>
                  </a:schemeClr>
                </a:solidFill>
                <a:latin typeface="Arial" panose="020B0604020202020204" pitchFamily="34" charset="0"/>
                <a:cs typeface="Arial" panose="020B0604020202020204" pitchFamily="34" charset="0"/>
              </a:rPr>
              <a:t>biodiversity</a:t>
            </a:r>
            <a:r>
              <a:rPr lang="fr-FR" sz="1200" dirty="0">
                <a:solidFill>
                  <a:schemeClr val="bg1">
                    <a:lumMod val="50000"/>
                  </a:schemeClr>
                </a:solidFill>
                <a:latin typeface="Arial" panose="020B0604020202020204" pitchFamily="34" charset="0"/>
                <a:cs typeface="Arial" panose="020B0604020202020204" pitchFamily="34" charset="0"/>
              </a:rPr>
              <a:t> offset </a:t>
            </a:r>
            <a:r>
              <a:rPr lang="fr-FR" sz="1200" dirty="0" err="1">
                <a:solidFill>
                  <a:schemeClr val="bg1">
                    <a:lumMod val="50000"/>
                  </a:schemeClr>
                </a:solidFill>
                <a:latin typeface="Arial" panose="020B0604020202020204" pitchFamily="34" charset="0"/>
                <a:cs typeface="Arial" panose="020B0604020202020204" pitchFamily="34" charset="0"/>
              </a:rPr>
              <a:t>schemes</a:t>
            </a:r>
            <a:r>
              <a:rPr lang="fr-FR" sz="1200" dirty="0">
                <a:solidFill>
                  <a:schemeClr val="bg1">
                    <a:lumMod val="50000"/>
                  </a:schemeClr>
                </a:solidFill>
                <a:latin typeface="Arial" panose="020B0604020202020204" pitchFamily="34" charset="0"/>
                <a:cs typeface="Arial" panose="020B0604020202020204" pitchFamily="34" charset="0"/>
              </a:rPr>
              <a:t>: key issues and solutions. </a:t>
            </a:r>
            <a:r>
              <a:rPr lang="fr-FR" sz="1200" i="1" dirty="0" err="1">
                <a:solidFill>
                  <a:schemeClr val="bg1">
                    <a:lumMod val="50000"/>
                  </a:schemeClr>
                </a:solidFill>
                <a:latin typeface="Arial" panose="020B0604020202020204" pitchFamily="34" charset="0"/>
                <a:cs typeface="Arial" panose="020B0604020202020204" pitchFamily="34" charset="0"/>
              </a:rPr>
              <a:t>Biological</a:t>
            </a:r>
            <a:r>
              <a:rPr lang="fr-FR" sz="1200" i="1" dirty="0">
                <a:solidFill>
                  <a:schemeClr val="bg1">
                    <a:lumMod val="50000"/>
                  </a:schemeClr>
                </a:solidFill>
                <a:latin typeface="Arial" panose="020B0604020202020204" pitchFamily="34" charset="0"/>
                <a:cs typeface="Arial" panose="020B0604020202020204" pitchFamily="34" charset="0"/>
              </a:rPr>
              <a:t> Conservation</a:t>
            </a:r>
            <a:r>
              <a:rPr lang="fr-FR" sz="1200" dirty="0">
                <a:solidFill>
                  <a:schemeClr val="bg1">
                    <a:lumMod val="50000"/>
                  </a:schemeClr>
                </a:solidFill>
                <a:latin typeface="Arial" panose="020B0604020202020204" pitchFamily="34" charset="0"/>
                <a:cs typeface="Arial" panose="020B0604020202020204" pitchFamily="34" charset="0"/>
              </a:rPr>
              <a:t> 144, 2991-2999</a:t>
            </a:r>
            <a:endParaRPr lang="fr-FR" sz="1200" i="1" dirty="0">
              <a:solidFill>
                <a:schemeClr val="bg1">
                  <a:lumMod val="50000"/>
                </a:schemeClr>
              </a:solidFill>
              <a:latin typeface="Arial" panose="020B0604020202020204" pitchFamily="34" charset="0"/>
              <a:cs typeface="Arial" panose="020B0604020202020204" pitchFamily="34" charset="0"/>
            </a:endParaRPr>
          </a:p>
        </p:txBody>
      </p:sp>
      <p:sp>
        <p:nvSpPr>
          <p:cNvPr id="22" name="Rectangle : coins arrondis 17">
            <a:extLst>
              <a:ext uri="{FF2B5EF4-FFF2-40B4-BE49-F238E27FC236}">
                <a16:creationId xmlns:a16="http://schemas.microsoft.com/office/drawing/2014/main" id="{222CD603-0236-46DB-88C9-07DABAA5F86D}"/>
              </a:ext>
            </a:extLst>
          </p:cNvPr>
          <p:cNvSpPr/>
          <p:nvPr/>
        </p:nvSpPr>
        <p:spPr>
          <a:xfrm>
            <a:off x="7714872" y="4836829"/>
            <a:ext cx="3766601" cy="10155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sym typeface="Symbol" panose="05050102010706020507" pitchFamily="18" charset="2"/>
              </a:rPr>
              <a:t> </a:t>
            </a:r>
            <a:r>
              <a:rPr lang="en-US" sz="2200" dirty="0">
                <a:solidFill>
                  <a:schemeClr val="bg1"/>
                </a:solidFill>
                <a:sym typeface="Wingdings" panose="05000000000000000000" pitchFamily="2" charset="2"/>
              </a:rPr>
              <a:t>Appropriate metrics, exchange rules and accounting systems are needed</a:t>
            </a:r>
            <a:endParaRPr lang="en-US" sz="2200" b="1" dirty="0">
              <a:solidFill>
                <a:schemeClr val="bg1"/>
              </a:solidFill>
              <a:sym typeface="Wingdings" panose="05000000000000000000" pitchFamily="2" charset="2"/>
            </a:endParaRPr>
          </a:p>
        </p:txBody>
      </p:sp>
      <p:sp>
        <p:nvSpPr>
          <p:cNvPr id="25" name="TextBox 14">
            <a:extLst>
              <a:ext uri="{FF2B5EF4-FFF2-40B4-BE49-F238E27FC236}">
                <a16:creationId xmlns:a16="http://schemas.microsoft.com/office/drawing/2014/main" id="{E94866B6-EDD9-4640-BEDF-38BF4770F659}"/>
              </a:ext>
            </a:extLst>
          </p:cNvPr>
          <p:cNvSpPr txBox="1">
            <a:spLocks noChangeArrowheads="1"/>
          </p:cNvSpPr>
          <p:nvPr/>
        </p:nvSpPr>
        <p:spPr bwMode="auto">
          <a:xfrm>
            <a:off x="1653332" y="4635422"/>
            <a:ext cx="10860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dirty="0" err="1">
                <a:latin typeface="Calibri" pitchFamily="34" charset="0"/>
              </a:rPr>
              <a:t>Residual</a:t>
            </a:r>
            <a:r>
              <a:rPr lang="fr-FR" dirty="0">
                <a:latin typeface="Calibri" pitchFamily="34" charset="0"/>
              </a:rPr>
              <a:t> impacts</a:t>
            </a:r>
          </a:p>
        </p:txBody>
      </p:sp>
      <p:sp>
        <p:nvSpPr>
          <p:cNvPr id="26" name="TextBox 14">
            <a:extLst>
              <a:ext uri="{FF2B5EF4-FFF2-40B4-BE49-F238E27FC236}">
                <a16:creationId xmlns:a16="http://schemas.microsoft.com/office/drawing/2014/main" id="{F4616D21-DBE8-4CF7-92E2-6B4E1124364B}"/>
              </a:ext>
            </a:extLst>
          </p:cNvPr>
          <p:cNvSpPr txBox="1">
            <a:spLocks noChangeArrowheads="1"/>
          </p:cNvSpPr>
          <p:nvPr/>
        </p:nvSpPr>
        <p:spPr bwMode="auto">
          <a:xfrm>
            <a:off x="2718778" y="1612938"/>
            <a:ext cx="158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dirty="0">
                <a:latin typeface="Calibri" pitchFamily="34" charset="0"/>
              </a:rPr>
              <a:t>Offsets</a:t>
            </a:r>
          </a:p>
        </p:txBody>
      </p:sp>
      <p:sp>
        <p:nvSpPr>
          <p:cNvPr id="23" name="Rectangle : coins arrondis 17">
            <a:extLst>
              <a:ext uri="{FF2B5EF4-FFF2-40B4-BE49-F238E27FC236}">
                <a16:creationId xmlns:a16="http://schemas.microsoft.com/office/drawing/2014/main" id="{222CD603-0236-46DB-88C9-07DABAA5F86D}"/>
              </a:ext>
            </a:extLst>
          </p:cNvPr>
          <p:cNvSpPr/>
          <p:nvPr/>
        </p:nvSpPr>
        <p:spPr>
          <a:xfrm>
            <a:off x="4701922" y="1113212"/>
            <a:ext cx="6640271" cy="6080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i="1" dirty="0">
                <a:solidFill>
                  <a:schemeClr val="accent1">
                    <a:lumMod val="75000"/>
                  </a:schemeClr>
                </a:solidFill>
                <a:sym typeface="Symbol" panose="05050102010706020507" pitchFamily="18" charset="2"/>
              </a:rPr>
              <a:t>What to measure? </a:t>
            </a:r>
          </a:p>
          <a:p>
            <a:r>
              <a:rPr lang="en-US" sz="2200" dirty="0">
                <a:solidFill>
                  <a:schemeClr val="accent1">
                    <a:lumMod val="75000"/>
                  </a:schemeClr>
                </a:solidFill>
                <a:sym typeface="Symbol" panose="05050102010706020507" pitchFamily="18" charset="2"/>
              </a:rPr>
              <a:t>Components of biodiversity… often proxies </a:t>
            </a:r>
            <a:endParaRPr lang="en-US" sz="2200" dirty="0">
              <a:solidFill>
                <a:schemeClr val="accent1">
                  <a:lumMod val="75000"/>
                </a:schemeClr>
              </a:solidFill>
              <a:sym typeface="Wingdings" panose="05000000000000000000" pitchFamily="2" charset="2"/>
            </a:endParaRPr>
          </a:p>
        </p:txBody>
      </p:sp>
      <p:sp>
        <p:nvSpPr>
          <p:cNvPr id="27" name="Rectangle : coins arrondis 17">
            <a:extLst>
              <a:ext uri="{FF2B5EF4-FFF2-40B4-BE49-F238E27FC236}">
                <a16:creationId xmlns:a16="http://schemas.microsoft.com/office/drawing/2014/main" id="{222CD603-0236-46DB-88C9-07DABAA5F86D}"/>
              </a:ext>
            </a:extLst>
          </p:cNvPr>
          <p:cNvSpPr/>
          <p:nvPr/>
        </p:nvSpPr>
        <p:spPr>
          <a:xfrm>
            <a:off x="4549687" y="4944507"/>
            <a:ext cx="3092625" cy="6080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chemeClr val="accent1">
                    <a:lumMod val="75000"/>
                  </a:schemeClr>
                </a:solidFill>
                <a:sym typeface="Symbol" panose="05050102010706020507" pitchFamily="18" charset="2"/>
              </a:rPr>
              <a:t>How to measure? </a:t>
            </a:r>
            <a:endParaRPr lang="en-US" sz="2600" b="1" i="1" dirty="0">
              <a:solidFill>
                <a:schemeClr val="accent1">
                  <a:lumMod val="75000"/>
                </a:schemeClr>
              </a:solidFill>
              <a:sym typeface="Wingdings" panose="05000000000000000000" pitchFamily="2" charset="2"/>
            </a:endParaRPr>
          </a:p>
        </p:txBody>
      </p:sp>
    </p:spTree>
    <p:extLst>
      <p:ext uri="{BB962C8B-B14F-4D97-AF65-F5344CB8AC3E}">
        <p14:creationId xmlns:p14="http://schemas.microsoft.com/office/powerpoint/2010/main" val="9050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56"/>
          <p:cNvSpPr txBox="1"/>
          <p:nvPr/>
        </p:nvSpPr>
        <p:spPr>
          <a:xfrm>
            <a:off x="1720850" y="116633"/>
            <a:ext cx="8767638" cy="480131"/>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pPr>
            <a:r>
              <a:rPr lang="en-US" sz="2800" dirty="0">
                <a:solidFill>
                  <a:srgbClr val="FFFFFF"/>
                </a:solidFill>
                <a:latin typeface="Arial"/>
                <a:ea typeface="Arial"/>
                <a:cs typeface="Arial"/>
                <a:sym typeface="Arial"/>
              </a:rPr>
              <a:t>Exchange rules &amp; Metrics</a:t>
            </a:r>
            <a:endParaRPr dirty="0"/>
          </a:p>
        </p:txBody>
      </p:sp>
      <p:pic>
        <p:nvPicPr>
          <p:cNvPr id="831" name="Google Shape;831;p56"/>
          <p:cNvPicPr preferRelativeResize="0"/>
          <p:nvPr/>
        </p:nvPicPr>
        <p:blipFill rotWithShape="1">
          <a:blip r:embed="rId3">
            <a:alphaModFix/>
          </a:blip>
          <a:srcRect/>
          <a:stretch/>
        </p:blipFill>
        <p:spPr>
          <a:xfrm>
            <a:off x="4300860" y="3410050"/>
            <a:ext cx="939800" cy="955675"/>
          </a:xfrm>
          <a:prstGeom prst="rect">
            <a:avLst/>
          </a:prstGeom>
          <a:noFill/>
          <a:ln>
            <a:noFill/>
          </a:ln>
        </p:spPr>
      </p:pic>
      <p:pic>
        <p:nvPicPr>
          <p:cNvPr id="832" name="Google Shape;832;p56"/>
          <p:cNvPicPr preferRelativeResize="0"/>
          <p:nvPr/>
        </p:nvPicPr>
        <p:blipFill rotWithShape="1">
          <a:blip r:embed="rId4">
            <a:alphaModFix/>
          </a:blip>
          <a:srcRect/>
          <a:stretch/>
        </p:blipFill>
        <p:spPr>
          <a:xfrm>
            <a:off x="4758060" y="4437162"/>
            <a:ext cx="977900" cy="995362"/>
          </a:xfrm>
          <a:prstGeom prst="rect">
            <a:avLst/>
          </a:prstGeom>
          <a:noFill/>
          <a:ln>
            <a:noFill/>
          </a:ln>
        </p:spPr>
      </p:pic>
      <p:pic>
        <p:nvPicPr>
          <p:cNvPr id="833" name="Google Shape;833;p56"/>
          <p:cNvPicPr preferRelativeResize="0"/>
          <p:nvPr/>
        </p:nvPicPr>
        <p:blipFill rotWithShape="1">
          <a:blip r:embed="rId5">
            <a:alphaModFix/>
          </a:blip>
          <a:srcRect/>
          <a:stretch/>
        </p:blipFill>
        <p:spPr>
          <a:xfrm>
            <a:off x="1775521" y="3495774"/>
            <a:ext cx="1198563" cy="946150"/>
          </a:xfrm>
          <a:prstGeom prst="rect">
            <a:avLst/>
          </a:prstGeom>
          <a:noFill/>
          <a:ln>
            <a:noFill/>
          </a:ln>
        </p:spPr>
      </p:pic>
      <p:pic>
        <p:nvPicPr>
          <p:cNvPr id="834" name="Google Shape;834;p56"/>
          <p:cNvPicPr preferRelativeResize="0"/>
          <p:nvPr/>
        </p:nvPicPr>
        <p:blipFill rotWithShape="1">
          <a:blip r:embed="rId6">
            <a:alphaModFix/>
          </a:blip>
          <a:srcRect/>
          <a:stretch/>
        </p:blipFill>
        <p:spPr>
          <a:xfrm>
            <a:off x="7210426" y="3256062"/>
            <a:ext cx="866775" cy="893762"/>
          </a:xfrm>
          <a:prstGeom prst="rect">
            <a:avLst/>
          </a:prstGeom>
          <a:noFill/>
          <a:ln>
            <a:noFill/>
          </a:ln>
        </p:spPr>
      </p:pic>
      <p:pic>
        <p:nvPicPr>
          <p:cNvPr id="835" name="Google Shape;835;p56"/>
          <p:cNvPicPr preferRelativeResize="0"/>
          <p:nvPr/>
        </p:nvPicPr>
        <p:blipFill rotWithShape="1">
          <a:blip r:embed="rId6">
            <a:alphaModFix/>
          </a:blip>
          <a:srcRect/>
          <a:stretch/>
        </p:blipFill>
        <p:spPr>
          <a:xfrm>
            <a:off x="9115426" y="3298924"/>
            <a:ext cx="866775" cy="895350"/>
          </a:xfrm>
          <a:prstGeom prst="rect">
            <a:avLst/>
          </a:prstGeom>
          <a:noFill/>
          <a:ln>
            <a:noFill/>
          </a:ln>
        </p:spPr>
      </p:pic>
      <p:pic>
        <p:nvPicPr>
          <p:cNvPr id="836" name="Google Shape;836;p56"/>
          <p:cNvPicPr preferRelativeResize="0"/>
          <p:nvPr/>
        </p:nvPicPr>
        <p:blipFill rotWithShape="1">
          <a:blip r:embed="rId6">
            <a:alphaModFix/>
          </a:blip>
          <a:srcRect/>
          <a:stretch/>
        </p:blipFill>
        <p:spPr>
          <a:xfrm>
            <a:off x="2004121" y="4551462"/>
            <a:ext cx="866775" cy="893762"/>
          </a:xfrm>
          <a:prstGeom prst="rect">
            <a:avLst/>
          </a:prstGeom>
          <a:noFill/>
          <a:ln>
            <a:noFill/>
          </a:ln>
        </p:spPr>
      </p:pic>
      <p:pic>
        <p:nvPicPr>
          <p:cNvPr id="837" name="Google Shape;837;p56"/>
          <p:cNvPicPr preferRelativeResize="0"/>
          <p:nvPr/>
        </p:nvPicPr>
        <p:blipFill rotWithShape="1">
          <a:blip r:embed="rId6">
            <a:alphaModFix/>
          </a:blip>
          <a:srcRect/>
          <a:stretch/>
        </p:blipFill>
        <p:spPr>
          <a:xfrm>
            <a:off x="8096251" y="3914875"/>
            <a:ext cx="866775" cy="893763"/>
          </a:xfrm>
          <a:prstGeom prst="rect">
            <a:avLst/>
          </a:prstGeom>
          <a:noFill/>
          <a:ln>
            <a:noFill/>
          </a:ln>
        </p:spPr>
      </p:pic>
      <p:pic>
        <p:nvPicPr>
          <p:cNvPr id="838" name="Google Shape;838;p56"/>
          <p:cNvPicPr preferRelativeResize="0"/>
          <p:nvPr/>
        </p:nvPicPr>
        <p:blipFill rotWithShape="1">
          <a:blip r:embed="rId6">
            <a:alphaModFix/>
          </a:blip>
          <a:srcRect/>
          <a:stretch/>
        </p:blipFill>
        <p:spPr>
          <a:xfrm>
            <a:off x="7286626" y="4518124"/>
            <a:ext cx="866775" cy="895350"/>
          </a:xfrm>
          <a:prstGeom prst="rect">
            <a:avLst/>
          </a:prstGeom>
          <a:noFill/>
          <a:ln>
            <a:noFill/>
          </a:ln>
        </p:spPr>
      </p:pic>
      <p:pic>
        <p:nvPicPr>
          <p:cNvPr id="839" name="Google Shape;839;p56"/>
          <p:cNvPicPr preferRelativeResize="0"/>
          <p:nvPr/>
        </p:nvPicPr>
        <p:blipFill rotWithShape="1">
          <a:blip r:embed="rId6">
            <a:alphaModFix/>
          </a:blip>
          <a:srcRect/>
          <a:stretch/>
        </p:blipFill>
        <p:spPr>
          <a:xfrm>
            <a:off x="9074151" y="4362550"/>
            <a:ext cx="866775" cy="893763"/>
          </a:xfrm>
          <a:prstGeom prst="rect">
            <a:avLst/>
          </a:prstGeom>
          <a:noFill/>
          <a:ln>
            <a:noFill/>
          </a:ln>
        </p:spPr>
      </p:pic>
      <p:sp>
        <p:nvSpPr>
          <p:cNvPr id="840" name="Google Shape;840;p56"/>
          <p:cNvSpPr/>
          <p:nvPr/>
        </p:nvSpPr>
        <p:spPr>
          <a:xfrm>
            <a:off x="3201988" y="4083150"/>
            <a:ext cx="857250" cy="447675"/>
          </a:xfrm>
          <a:prstGeom prst="leftRightArrow">
            <a:avLst>
              <a:gd name="adj1" fmla="val 50000"/>
              <a:gd name="adj2" fmla="val 50000"/>
            </a:avLst>
          </a:prstGeom>
          <a:solidFill>
            <a:srgbClr val="7B7B7B"/>
          </a:solidFill>
          <a:ln w="9525" cap="flat" cmpd="sng">
            <a:solidFill>
              <a:srgbClr val="525252"/>
            </a:solidFill>
            <a:prstDash val="solid"/>
            <a:miter lim="8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cxnSp>
        <p:nvCxnSpPr>
          <p:cNvPr id="841" name="Google Shape;841;p56"/>
          <p:cNvCxnSpPr/>
          <p:nvPr/>
        </p:nvCxnSpPr>
        <p:spPr>
          <a:xfrm>
            <a:off x="3462339" y="4024413"/>
            <a:ext cx="388937" cy="619125"/>
          </a:xfrm>
          <a:prstGeom prst="straightConnector1">
            <a:avLst/>
          </a:prstGeom>
          <a:noFill/>
          <a:ln w="12700" cap="flat" cmpd="sng">
            <a:solidFill>
              <a:srgbClr val="0C0C0C"/>
            </a:solidFill>
            <a:prstDash val="solid"/>
            <a:miter lim="8000"/>
            <a:headEnd type="none" w="sm" len="sm"/>
            <a:tailEnd type="none" w="sm" len="sm"/>
          </a:ln>
        </p:spPr>
      </p:cxnSp>
      <p:cxnSp>
        <p:nvCxnSpPr>
          <p:cNvPr id="842" name="Google Shape;842;p56"/>
          <p:cNvCxnSpPr/>
          <p:nvPr/>
        </p:nvCxnSpPr>
        <p:spPr>
          <a:xfrm flipH="1">
            <a:off x="3435351" y="4013300"/>
            <a:ext cx="322263" cy="619125"/>
          </a:xfrm>
          <a:prstGeom prst="straightConnector1">
            <a:avLst/>
          </a:prstGeom>
          <a:noFill/>
          <a:ln w="12700" cap="flat" cmpd="sng">
            <a:solidFill>
              <a:srgbClr val="0C0C0C"/>
            </a:solidFill>
            <a:prstDash val="solid"/>
            <a:miter lim="8000"/>
            <a:headEnd type="none" w="sm" len="sm"/>
            <a:tailEnd type="none" w="sm" len="sm"/>
          </a:ln>
        </p:spPr>
      </p:cxnSp>
      <p:sp>
        <p:nvSpPr>
          <p:cNvPr id="843" name="Google Shape;843;p56"/>
          <p:cNvSpPr/>
          <p:nvPr/>
        </p:nvSpPr>
        <p:spPr>
          <a:xfrm>
            <a:off x="1967740" y="1124745"/>
            <a:ext cx="2693160" cy="603463"/>
          </a:xfrm>
          <a:prstGeom prst="wedgeRoundRectCallout">
            <a:avLst>
              <a:gd name="adj1" fmla="val -3942"/>
              <a:gd name="adj2" fmla="val 124292"/>
              <a:gd name="adj3" fmla="val 16667"/>
            </a:avLst>
          </a:prstGeom>
          <a:solidFill>
            <a:schemeClr val="accent6"/>
          </a:solidFill>
          <a:ln w="12700" cap="flat" cmpd="sng">
            <a:noFill/>
            <a:prstDash val="solid"/>
            <a:miter lim="8000"/>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Arial"/>
                <a:ea typeface="Arial"/>
                <a:cs typeface="Arial"/>
                <a:sym typeface="Arial"/>
              </a:rPr>
              <a:t>‘Exchange rules’</a:t>
            </a:r>
            <a:endParaRPr/>
          </a:p>
        </p:txBody>
      </p:sp>
      <p:sp>
        <p:nvSpPr>
          <p:cNvPr id="844" name="Google Shape;844;p56"/>
          <p:cNvSpPr/>
          <p:nvPr/>
        </p:nvSpPr>
        <p:spPr>
          <a:xfrm>
            <a:off x="6992353" y="971359"/>
            <a:ext cx="2895600" cy="860351"/>
          </a:xfrm>
          <a:prstGeom prst="wedgeRoundRectCallout">
            <a:avLst>
              <a:gd name="adj1" fmla="val -4676"/>
              <a:gd name="adj2" fmla="val 115641"/>
              <a:gd name="adj3" fmla="val 16667"/>
            </a:avLst>
          </a:prstGeom>
          <a:solidFill>
            <a:schemeClr val="accent6"/>
          </a:solidFill>
          <a:ln w="12700" cap="flat" cmpd="sng">
            <a:noFill/>
            <a:prstDash val="solid"/>
            <a:miter lim="8000"/>
            <a:headEnd type="none" w="sm" len="sm"/>
            <a:tailEnd type="none" w="sm" len="sm"/>
          </a:ln>
        </p:spPr>
        <p:txBody>
          <a:bodyPr spcFirstLastPara="1" wrap="square" lIns="91425" tIns="45700" rIns="91425" bIns="45700" anchor="ctr" anchorCtr="0">
            <a:noAutofit/>
          </a:bodyPr>
          <a:lstStyle/>
          <a:p>
            <a:pPr algn="ctr"/>
            <a:r>
              <a:rPr lang="en-US" sz="2400" dirty="0">
                <a:solidFill>
                  <a:schemeClr val="lt1"/>
                </a:solidFill>
                <a:latin typeface="Arial"/>
                <a:ea typeface="Arial"/>
                <a:cs typeface="Arial"/>
                <a:sym typeface="Arial"/>
              </a:rPr>
              <a:t>‘Metrics’ or ‘currencies’</a:t>
            </a:r>
            <a:endParaRPr dirty="0"/>
          </a:p>
        </p:txBody>
      </p:sp>
      <p:sp>
        <p:nvSpPr>
          <p:cNvPr id="845" name="Google Shape;845;p56"/>
          <p:cNvSpPr txBox="1"/>
          <p:nvPr/>
        </p:nvSpPr>
        <p:spPr>
          <a:xfrm>
            <a:off x="1704528" y="2420889"/>
            <a:ext cx="9144000" cy="1209675"/>
          </a:xfrm>
          <a:prstGeom prst="rect">
            <a:avLst/>
          </a:prstGeom>
          <a:noFill/>
          <a:ln>
            <a:noFill/>
          </a:ln>
        </p:spPr>
        <p:txBody>
          <a:bodyPr spcFirstLastPara="1" wrap="square" lIns="91425" tIns="45700" rIns="91425" bIns="45700" anchor="t" anchorCtr="0">
            <a:noAutofit/>
          </a:bodyPr>
          <a:lstStyle/>
          <a:p>
            <a:pPr>
              <a:lnSpc>
                <a:spcPct val="90000"/>
              </a:lnSpc>
              <a:buClr>
                <a:schemeClr val="dk1"/>
              </a:buClr>
            </a:pPr>
            <a:r>
              <a:rPr lang="en-US" sz="2220" b="1">
                <a:solidFill>
                  <a:schemeClr val="dk1"/>
                </a:solidFill>
                <a:latin typeface="Arial"/>
                <a:ea typeface="Arial"/>
                <a:cs typeface="Arial"/>
                <a:sym typeface="Arial"/>
              </a:rPr>
              <a:t>Equivalence/ Like for Like </a:t>
            </a:r>
            <a:r>
              <a:rPr lang="en-US" sz="2220">
                <a:solidFill>
                  <a:schemeClr val="dk1"/>
                </a:solidFill>
                <a:latin typeface="Arial"/>
                <a:ea typeface="Arial"/>
                <a:cs typeface="Arial"/>
                <a:sym typeface="Arial"/>
              </a:rPr>
              <a:t>     </a:t>
            </a:r>
            <a:endParaRPr sz="2220" b="1">
              <a:solidFill>
                <a:schemeClr val="dk1"/>
              </a:solidFill>
              <a:latin typeface="Arial"/>
              <a:ea typeface="Arial"/>
              <a:cs typeface="Arial"/>
              <a:sym typeface="Arial"/>
            </a:endParaRPr>
          </a:p>
          <a:p>
            <a:pPr>
              <a:lnSpc>
                <a:spcPct val="90000"/>
              </a:lnSpc>
              <a:spcBef>
                <a:spcPts val="444"/>
              </a:spcBef>
              <a:buClr>
                <a:schemeClr val="dk1"/>
              </a:buClr>
            </a:pPr>
            <a:r>
              <a:rPr lang="en-US" sz="2220">
                <a:solidFill>
                  <a:schemeClr val="dk1"/>
                </a:solidFill>
                <a:latin typeface="Arial"/>
                <a:ea typeface="Arial"/>
                <a:cs typeface="Arial"/>
                <a:sym typeface="Arial"/>
              </a:rPr>
              <a:t>	(</a:t>
            </a:r>
            <a:r>
              <a:rPr lang="en-US" sz="2220" i="1">
                <a:solidFill>
                  <a:schemeClr val="dk1"/>
                </a:solidFill>
                <a:latin typeface="Arial"/>
                <a:ea typeface="Arial"/>
                <a:cs typeface="Arial"/>
                <a:sym typeface="Arial"/>
              </a:rPr>
              <a:t>What kind?</a:t>
            </a:r>
            <a:r>
              <a:rPr lang="en-US" sz="2220">
                <a:solidFill>
                  <a:schemeClr val="dk1"/>
                </a:solidFill>
                <a:latin typeface="Arial"/>
                <a:ea typeface="Arial"/>
                <a:cs typeface="Arial"/>
                <a:sym typeface="Arial"/>
              </a:rPr>
              <a:t>)			</a:t>
            </a:r>
            <a:endParaRPr/>
          </a:p>
          <a:p>
            <a:pPr algn="ctr">
              <a:lnSpc>
                <a:spcPct val="90000"/>
              </a:lnSpc>
              <a:spcBef>
                <a:spcPts val="481"/>
              </a:spcBef>
              <a:buClr>
                <a:schemeClr val="dk1"/>
              </a:buClr>
            </a:pPr>
            <a:r>
              <a:rPr lang="en-US" sz="2405">
                <a:solidFill>
                  <a:schemeClr val="dk1"/>
                </a:solidFill>
                <a:latin typeface="Arial"/>
                <a:ea typeface="Arial"/>
                <a:cs typeface="Arial"/>
                <a:sym typeface="Arial"/>
              </a:rPr>
              <a:t>						</a:t>
            </a:r>
            <a:endParaRPr/>
          </a:p>
        </p:txBody>
      </p:sp>
      <p:sp>
        <p:nvSpPr>
          <p:cNvPr id="846" name="Google Shape;846;p56"/>
          <p:cNvSpPr txBox="1"/>
          <p:nvPr/>
        </p:nvSpPr>
        <p:spPr>
          <a:xfrm>
            <a:off x="5943601" y="2348880"/>
            <a:ext cx="4900613" cy="2590800"/>
          </a:xfrm>
          <a:prstGeom prst="rect">
            <a:avLst/>
          </a:prstGeom>
          <a:noFill/>
          <a:ln>
            <a:noFill/>
          </a:ln>
        </p:spPr>
        <p:txBody>
          <a:bodyPr spcFirstLastPara="1" wrap="square" lIns="91425" tIns="45700" rIns="91425" bIns="45700" anchor="t" anchorCtr="0">
            <a:noAutofit/>
          </a:bodyPr>
          <a:lstStyle/>
          <a:p>
            <a:pPr>
              <a:buClr>
                <a:schemeClr val="dk1"/>
              </a:buClr>
            </a:pPr>
            <a:r>
              <a:rPr lang="en-US" sz="2200" b="1">
                <a:solidFill>
                  <a:schemeClr val="dk1"/>
                </a:solidFill>
                <a:latin typeface="Arial"/>
                <a:ea typeface="Arial"/>
                <a:cs typeface="Arial"/>
                <a:sym typeface="Arial"/>
              </a:rPr>
              <a:t>&amp;</a:t>
            </a:r>
            <a:r>
              <a:rPr lang="en-US" sz="2200">
                <a:solidFill>
                  <a:schemeClr val="dk1"/>
                </a:solidFill>
                <a:latin typeface="Arial"/>
                <a:ea typeface="Arial"/>
                <a:cs typeface="Arial"/>
                <a:sym typeface="Arial"/>
              </a:rPr>
              <a:t>                     </a:t>
            </a:r>
            <a:r>
              <a:rPr lang="en-US" sz="2200" b="1">
                <a:solidFill>
                  <a:schemeClr val="dk1"/>
                </a:solidFill>
                <a:latin typeface="Arial"/>
                <a:ea typeface="Arial"/>
                <a:cs typeface="Arial"/>
                <a:sym typeface="Arial"/>
              </a:rPr>
              <a:t>Net balance </a:t>
            </a:r>
            <a:endParaRPr/>
          </a:p>
          <a:p>
            <a:pPr>
              <a:spcBef>
                <a:spcPts val="440"/>
              </a:spcBef>
              <a:buClr>
                <a:schemeClr val="dk1"/>
              </a:buClr>
            </a:pPr>
            <a:r>
              <a:rPr lang="en-US" sz="2200">
                <a:solidFill>
                  <a:schemeClr val="dk1"/>
                </a:solidFill>
                <a:latin typeface="Arial"/>
                <a:ea typeface="Arial"/>
                <a:cs typeface="Arial"/>
                <a:sym typeface="Arial"/>
              </a:rPr>
              <a:t>             (</a:t>
            </a:r>
            <a:r>
              <a:rPr lang="en-US" sz="2200" i="1">
                <a:solidFill>
                  <a:schemeClr val="dk1"/>
                </a:solidFill>
                <a:latin typeface="Arial"/>
                <a:ea typeface="Arial"/>
                <a:cs typeface="Arial"/>
                <a:sym typeface="Arial"/>
              </a:rPr>
              <a:t>How much/How many?</a:t>
            </a:r>
            <a:r>
              <a:rPr lang="en-US" sz="2200">
                <a:solidFill>
                  <a:schemeClr val="dk1"/>
                </a:solidFill>
                <a:latin typeface="Arial"/>
                <a:ea typeface="Arial"/>
                <a:cs typeface="Arial"/>
                <a:sym typeface="Arial"/>
              </a:rPr>
              <a:t>)</a:t>
            </a:r>
            <a:endParaRPr/>
          </a:p>
          <a:p>
            <a:pPr>
              <a:spcBef>
                <a:spcPts val="480"/>
              </a:spcBef>
              <a:buClr>
                <a:schemeClr val="dk1"/>
              </a:buClr>
            </a:pPr>
            <a:endParaRPr sz="2400">
              <a:solidFill>
                <a:schemeClr val="dk1"/>
              </a:solidFill>
              <a:latin typeface="Arial"/>
              <a:ea typeface="Arial"/>
              <a:cs typeface="Arial"/>
              <a:sym typeface="Arial"/>
            </a:endParaRPr>
          </a:p>
          <a:p>
            <a:pPr algn="ctr">
              <a:spcBef>
                <a:spcPts val="520"/>
              </a:spcBef>
              <a:buClr>
                <a:schemeClr val="dk1"/>
              </a:buClr>
            </a:pPr>
            <a:r>
              <a:rPr lang="en-US" sz="2600">
                <a:solidFill>
                  <a:schemeClr val="dk1"/>
                </a:solidFill>
                <a:latin typeface="Arial"/>
                <a:ea typeface="Arial"/>
                <a:cs typeface="Arial"/>
                <a:sym typeface="Arial"/>
              </a:rPr>
              <a:t>						</a:t>
            </a:r>
            <a:endParaRPr/>
          </a:p>
        </p:txBody>
      </p:sp>
      <p:sp>
        <p:nvSpPr>
          <p:cNvPr id="847" name="Google Shape;847;p56"/>
          <p:cNvSpPr/>
          <p:nvPr/>
        </p:nvSpPr>
        <p:spPr>
          <a:xfrm>
            <a:off x="3104391" y="6070193"/>
            <a:ext cx="8764642" cy="558626"/>
          </a:xfrm>
          <a:prstGeom prst="roundRect">
            <a:avLst>
              <a:gd name="adj"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sym typeface="Wingdings" panose="05000000000000000000" pitchFamily="2" charset="2"/>
              </a:rPr>
              <a:t> </a:t>
            </a:r>
            <a:r>
              <a:rPr lang="en-US" sz="2200" dirty="0">
                <a:solidFill>
                  <a:schemeClr val="bg1"/>
                </a:solidFill>
                <a:sym typeface="Arial"/>
              </a:rPr>
              <a:t>May need different metrics for different biodiversity components!</a:t>
            </a:r>
            <a:endParaRPr sz="2200" dirty="0">
              <a:solidFill>
                <a:schemeClr val="bg1"/>
              </a:solidFill>
              <a:sym typeface="Arial"/>
            </a:endParaRPr>
          </a:p>
        </p:txBody>
      </p:sp>
    </p:spTree>
    <p:extLst>
      <p:ext uri="{BB962C8B-B14F-4D97-AF65-F5344CB8AC3E}">
        <p14:creationId xmlns:p14="http://schemas.microsoft.com/office/powerpoint/2010/main" val="37611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4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76460" y="3590861"/>
            <a:ext cx="3670169" cy="2719644"/>
          </a:xfrm>
          <a:prstGeom prst="rect">
            <a:avLst/>
          </a:prstGeom>
        </p:spPr>
      </p:pic>
      <p:sp>
        <p:nvSpPr>
          <p:cNvPr id="2" name="Google Shape;830;p56"/>
          <p:cNvSpPr txBox="1"/>
          <p:nvPr/>
        </p:nvSpPr>
        <p:spPr>
          <a:xfrm>
            <a:off x="1720850" y="116633"/>
            <a:ext cx="8767638" cy="480131"/>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pPr>
            <a:r>
              <a:rPr lang="en-US" sz="2800" dirty="0">
                <a:solidFill>
                  <a:srgbClr val="FFFFFF"/>
                </a:solidFill>
                <a:latin typeface="Arial"/>
                <a:ea typeface="Arial"/>
                <a:cs typeface="Arial"/>
                <a:sym typeface="Arial"/>
              </a:rPr>
              <a:t>Accounting systems</a:t>
            </a:r>
            <a:endParaRPr dirty="0"/>
          </a:p>
        </p:txBody>
      </p:sp>
      <p:sp>
        <p:nvSpPr>
          <p:cNvPr id="3" name="TextBox 2"/>
          <p:cNvSpPr txBox="1"/>
          <p:nvPr/>
        </p:nvSpPr>
        <p:spPr>
          <a:xfrm>
            <a:off x="394973" y="1065475"/>
            <a:ext cx="11310559"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These are used to combine information (metrics, exchange rules, etc.) and to calculate how much loss of a biodiversity component is expected due to a set of residual impacts and how much gain can be expected from offset actions.</a:t>
            </a:r>
          </a:p>
          <a:p>
            <a:pPr marL="342900" indent="-342900">
              <a:buFont typeface="Arial" panose="020B0604020202020204" pitchFamily="34" charset="0"/>
              <a:buChar char="•"/>
            </a:pPr>
            <a:r>
              <a:rPr lang="en-US" sz="2000" dirty="0"/>
              <a:t>Losses and gains are determined for different biodiversity components / proxies</a:t>
            </a:r>
          </a:p>
          <a:p>
            <a:pPr marL="342900" indent="-342900">
              <a:buFont typeface="Arial" panose="020B0604020202020204" pitchFamily="34" charset="0"/>
              <a:buChar char="•"/>
            </a:pPr>
            <a:r>
              <a:rPr lang="en-US" sz="2000" dirty="0"/>
              <a:t>Losses and gains are calculated in units of the chosen metric for that biodiversity component.</a:t>
            </a:r>
          </a:p>
          <a:p>
            <a:pPr marL="342900" indent="-342900">
              <a:buFont typeface="Arial" panose="020B0604020202020204" pitchFamily="34" charset="0"/>
              <a:buChar char="•"/>
            </a:pPr>
            <a:r>
              <a:rPr lang="en-US" sz="2000" dirty="0"/>
              <a:t>Often integrated in an excel calculator (examples below) </a:t>
            </a:r>
            <a:endParaRPr lang="en-GB" sz="2000" dirty="0"/>
          </a:p>
        </p:txBody>
      </p:sp>
      <p:pic>
        <p:nvPicPr>
          <p:cNvPr id="5" name="Picture 4"/>
          <p:cNvPicPr>
            <a:picLocks noChangeAspect="1"/>
          </p:cNvPicPr>
          <p:nvPr/>
        </p:nvPicPr>
        <p:blipFill>
          <a:blip r:embed="rId4"/>
          <a:stretch>
            <a:fillRect/>
          </a:stretch>
        </p:blipFill>
        <p:spPr>
          <a:xfrm>
            <a:off x="7137403" y="3497600"/>
            <a:ext cx="4063328" cy="2812905"/>
          </a:xfrm>
          <a:prstGeom prst="rect">
            <a:avLst/>
          </a:prstGeom>
        </p:spPr>
      </p:pic>
      <p:sp>
        <p:nvSpPr>
          <p:cNvPr id="6" name="Rectangle 5"/>
          <p:cNvSpPr/>
          <p:nvPr/>
        </p:nvSpPr>
        <p:spPr>
          <a:xfrm>
            <a:off x="7059749" y="6339393"/>
            <a:ext cx="4691198" cy="461665"/>
          </a:xfrm>
          <a:prstGeom prst="rect">
            <a:avLst/>
          </a:prstGeom>
        </p:spPr>
        <p:txBody>
          <a:bodyPr wrap="square">
            <a:spAutoFit/>
          </a:bodyPr>
          <a:lstStyle/>
          <a:p>
            <a:r>
              <a:rPr lang="en-GB" sz="1200" dirty="0">
                <a:hlinkClick r:id="rId5"/>
              </a:rPr>
              <a:t>https://www.doc.govt.nz/about-us/our-policies-and-plans/guidance-on-biodiversity-offsetting/biodiversity-offsets-accounting-system/</a:t>
            </a:r>
            <a:endParaRPr lang="en-GB" sz="1200" dirty="0"/>
          </a:p>
        </p:txBody>
      </p:sp>
      <p:sp>
        <p:nvSpPr>
          <p:cNvPr id="7" name="Rectangle 6"/>
          <p:cNvSpPr/>
          <p:nvPr/>
        </p:nvSpPr>
        <p:spPr>
          <a:xfrm rot="20912447">
            <a:off x="759418" y="3680647"/>
            <a:ext cx="1633909" cy="369332"/>
          </a:xfrm>
          <a:prstGeom prst="rect">
            <a:avLst/>
          </a:prstGeom>
          <a:solidFill>
            <a:schemeClr val="tx2"/>
          </a:solidFill>
        </p:spPr>
        <p:txBody>
          <a:bodyPr wrap="none">
            <a:spAutoFit/>
          </a:bodyPr>
          <a:lstStyle/>
          <a:p>
            <a:r>
              <a:rPr lang="en-US" dirty="0">
                <a:solidFill>
                  <a:schemeClr val="bg1"/>
                </a:solidFill>
              </a:rPr>
              <a:t>EPBC calculator</a:t>
            </a:r>
            <a:endParaRPr lang="en-GB" dirty="0">
              <a:solidFill>
                <a:schemeClr val="bg1"/>
              </a:solidFill>
            </a:endParaRPr>
          </a:p>
        </p:txBody>
      </p:sp>
      <p:sp>
        <p:nvSpPr>
          <p:cNvPr id="8" name="Rectangle 7"/>
          <p:cNvSpPr/>
          <p:nvPr/>
        </p:nvSpPr>
        <p:spPr>
          <a:xfrm rot="20912447">
            <a:off x="6196216" y="3455460"/>
            <a:ext cx="1882375" cy="369332"/>
          </a:xfrm>
          <a:prstGeom prst="rect">
            <a:avLst/>
          </a:prstGeom>
          <a:solidFill>
            <a:schemeClr val="tx2"/>
          </a:solidFill>
        </p:spPr>
        <p:txBody>
          <a:bodyPr wrap="none">
            <a:spAutoFit/>
          </a:bodyPr>
          <a:lstStyle/>
          <a:p>
            <a:r>
              <a:rPr lang="en-US" dirty="0">
                <a:solidFill>
                  <a:schemeClr val="bg1"/>
                </a:solidFill>
              </a:rPr>
              <a:t>NZ DOC calculator</a:t>
            </a:r>
            <a:endParaRPr lang="en-GB" dirty="0">
              <a:solidFill>
                <a:schemeClr val="bg1"/>
              </a:solidFill>
            </a:endParaRPr>
          </a:p>
        </p:txBody>
      </p:sp>
      <p:sp>
        <p:nvSpPr>
          <p:cNvPr id="10" name="Rectangle 9"/>
          <p:cNvSpPr/>
          <p:nvPr/>
        </p:nvSpPr>
        <p:spPr>
          <a:xfrm>
            <a:off x="2782182" y="6372387"/>
            <a:ext cx="3533839" cy="461665"/>
          </a:xfrm>
          <a:prstGeom prst="rect">
            <a:avLst/>
          </a:prstGeom>
        </p:spPr>
        <p:txBody>
          <a:bodyPr wrap="square">
            <a:spAutoFit/>
          </a:bodyPr>
          <a:lstStyle/>
          <a:p>
            <a:r>
              <a:rPr lang="en-GB" sz="1200" dirty="0">
                <a:hlinkClick r:id="rId6"/>
              </a:rPr>
              <a:t>https://www.environment.gov.au/epbc/publications/epbc-act-environmental-offsets-policy</a:t>
            </a:r>
            <a:endParaRPr lang="en-GB" sz="1200" dirty="0"/>
          </a:p>
        </p:txBody>
      </p:sp>
      <p:pic>
        <p:nvPicPr>
          <p:cNvPr id="11"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851688" y="1813187"/>
            <a:ext cx="1036315" cy="88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15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57"/>
          <p:cNvSpPr txBox="1"/>
          <p:nvPr/>
        </p:nvSpPr>
        <p:spPr>
          <a:xfrm>
            <a:off x="1371599" y="914400"/>
            <a:ext cx="10158319" cy="1013594"/>
          </a:xfrm>
          <a:prstGeom prst="rect">
            <a:avLst/>
          </a:prstGeom>
          <a:noFill/>
          <a:ln>
            <a:noFill/>
          </a:ln>
        </p:spPr>
        <p:txBody>
          <a:bodyPr spcFirstLastPara="1" wrap="square" lIns="91425" tIns="45700" rIns="91425" bIns="45700" anchor="ctr" anchorCtr="0">
            <a:noAutofit/>
          </a:bodyPr>
          <a:lstStyle/>
          <a:p>
            <a:pPr algn="ctr"/>
            <a:r>
              <a:rPr lang="en-US" sz="2200" b="1" u="sng" dirty="0">
                <a:solidFill>
                  <a:srgbClr val="0F243E"/>
                </a:solidFill>
                <a:latin typeface="Arial"/>
                <a:ea typeface="Arial"/>
                <a:cs typeface="Arial"/>
                <a:sym typeface="Arial"/>
              </a:rPr>
              <a:t>WHAT KIND </a:t>
            </a:r>
            <a:r>
              <a:rPr lang="en-US" sz="2200" dirty="0">
                <a:solidFill>
                  <a:srgbClr val="0F243E"/>
                </a:solidFill>
                <a:latin typeface="Arial"/>
                <a:ea typeface="Arial"/>
                <a:cs typeface="Arial"/>
                <a:sym typeface="Arial"/>
              </a:rPr>
              <a:t>of biodiversity is exchanged? Is the loss and the gain ‘equivalent’?</a:t>
            </a:r>
            <a:endParaRPr dirty="0"/>
          </a:p>
          <a:p>
            <a:pPr algn="ctr"/>
            <a:endParaRPr sz="1000" b="1" dirty="0">
              <a:solidFill>
                <a:srgbClr val="009999"/>
              </a:solidFill>
              <a:latin typeface="Arial"/>
              <a:ea typeface="Arial"/>
              <a:cs typeface="Arial"/>
              <a:sym typeface="Arial"/>
            </a:endParaRPr>
          </a:p>
          <a:p>
            <a:pPr algn="ctr"/>
            <a:r>
              <a:rPr lang="en-US" sz="2400" b="1" dirty="0">
                <a:solidFill>
                  <a:srgbClr val="009999"/>
                </a:solidFill>
                <a:latin typeface="Arial"/>
                <a:ea typeface="Arial"/>
                <a:cs typeface="Arial"/>
                <a:sym typeface="Arial"/>
              </a:rPr>
              <a:t>“Like for like (or better)”</a:t>
            </a:r>
            <a:endParaRPr dirty="0"/>
          </a:p>
        </p:txBody>
      </p:sp>
      <p:sp>
        <p:nvSpPr>
          <p:cNvPr id="856" name="Google Shape;856;p57"/>
          <p:cNvSpPr txBox="1"/>
          <p:nvPr/>
        </p:nvSpPr>
        <p:spPr>
          <a:xfrm>
            <a:off x="1571686" y="1963787"/>
            <a:ext cx="9136430" cy="996950"/>
          </a:xfrm>
          <a:prstGeom prst="rect">
            <a:avLst/>
          </a:prstGeom>
          <a:noFill/>
          <a:ln>
            <a:noFill/>
          </a:ln>
        </p:spPr>
        <p:txBody>
          <a:bodyPr spcFirstLastPara="1" wrap="square" lIns="91425" tIns="45700" rIns="91425" bIns="45700" anchor="t" anchorCtr="0">
            <a:noAutofit/>
          </a:bodyPr>
          <a:lstStyle/>
          <a:p>
            <a:pPr algn="ctr">
              <a:buClr>
                <a:srgbClr val="0F243E"/>
              </a:buClr>
            </a:pPr>
            <a:r>
              <a:rPr lang="en-US" sz="2200" dirty="0">
                <a:solidFill>
                  <a:srgbClr val="0F243E"/>
                </a:solidFill>
                <a:latin typeface="Arial"/>
                <a:ea typeface="Arial"/>
                <a:cs typeface="Arial"/>
                <a:sym typeface="Arial"/>
              </a:rPr>
              <a:t>(The gains should be of the same type, or of greater conservation concern than the losses caused by residual impacts.)</a:t>
            </a:r>
            <a:endParaRPr dirty="0"/>
          </a:p>
        </p:txBody>
      </p:sp>
      <p:sp>
        <p:nvSpPr>
          <p:cNvPr id="857" name="Google Shape;857;p57"/>
          <p:cNvSpPr/>
          <p:nvPr/>
        </p:nvSpPr>
        <p:spPr>
          <a:xfrm>
            <a:off x="4887658" y="2981484"/>
            <a:ext cx="2504487" cy="1099582"/>
          </a:xfrm>
          <a:prstGeom prst="rect">
            <a:avLst/>
          </a:prstGeom>
          <a:noFill/>
          <a:ln>
            <a:noFill/>
          </a:ln>
        </p:spPr>
        <p:txBody>
          <a:bodyPr spcFirstLastPara="1" wrap="square" lIns="91425" tIns="45700" rIns="91425" bIns="45700" anchor="t" anchorCtr="0">
            <a:noAutofit/>
          </a:bodyPr>
          <a:lstStyle/>
          <a:p>
            <a:pPr marL="342900" indent="-342900" algn="ctr">
              <a:lnSpc>
                <a:spcPct val="105000"/>
              </a:lnSpc>
            </a:pPr>
            <a:r>
              <a:rPr lang="en-US" sz="2000" i="1">
                <a:solidFill>
                  <a:srgbClr val="000000"/>
                </a:solidFill>
                <a:latin typeface="Arial"/>
                <a:ea typeface="Arial"/>
                <a:cs typeface="Arial"/>
                <a:sym typeface="Arial"/>
              </a:rPr>
              <a:t>Roller</a:t>
            </a:r>
            <a:endParaRPr sz="2000" i="1">
              <a:solidFill>
                <a:srgbClr val="000000"/>
              </a:solidFill>
              <a:latin typeface="Arial"/>
              <a:ea typeface="Arial"/>
              <a:cs typeface="Arial"/>
              <a:sym typeface="Arial"/>
            </a:endParaRPr>
          </a:p>
          <a:p>
            <a:pPr marL="342900" indent="-342900" algn="ctr">
              <a:lnSpc>
                <a:spcPct val="105000"/>
              </a:lnSpc>
              <a:spcBef>
                <a:spcPts val="400"/>
              </a:spcBef>
            </a:pPr>
            <a:r>
              <a:rPr lang="en-US" sz="2000" i="1">
                <a:solidFill>
                  <a:srgbClr val="000000"/>
                </a:solidFill>
                <a:latin typeface="Arial"/>
                <a:ea typeface="Arial"/>
                <a:cs typeface="Arial"/>
                <a:sym typeface="Arial"/>
              </a:rPr>
              <a:t>with </a:t>
            </a:r>
            <a:endParaRPr/>
          </a:p>
          <a:p>
            <a:pPr marL="342900" indent="-342900" algn="ctr">
              <a:lnSpc>
                <a:spcPct val="105000"/>
              </a:lnSpc>
              <a:spcBef>
                <a:spcPts val="400"/>
              </a:spcBef>
            </a:pPr>
            <a:r>
              <a:rPr lang="en-US" sz="2000" i="1">
                <a:solidFill>
                  <a:srgbClr val="000000"/>
                </a:solidFill>
                <a:latin typeface="Arial"/>
                <a:ea typeface="Arial"/>
                <a:cs typeface="Arial"/>
                <a:sym typeface="Arial"/>
              </a:rPr>
              <a:t>Roller</a:t>
            </a:r>
            <a:endParaRPr sz="2000" i="1">
              <a:solidFill>
                <a:srgbClr val="000000"/>
              </a:solidFill>
              <a:latin typeface="Arial"/>
              <a:ea typeface="Arial"/>
              <a:cs typeface="Arial"/>
              <a:sym typeface="Arial"/>
            </a:endParaRPr>
          </a:p>
        </p:txBody>
      </p:sp>
      <p:grpSp>
        <p:nvGrpSpPr>
          <p:cNvPr id="858" name="Google Shape;858;p57"/>
          <p:cNvGrpSpPr/>
          <p:nvPr/>
        </p:nvGrpSpPr>
        <p:grpSpPr>
          <a:xfrm>
            <a:off x="2743621" y="4424526"/>
            <a:ext cx="6780885" cy="1092707"/>
            <a:chOff x="-49" y="2939"/>
            <a:chExt cx="5955" cy="1204"/>
          </a:xfrm>
        </p:grpSpPr>
        <p:sp>
          <p:nvSpPr>
            <p:cNvPr id="859" name="Google Shape;859;p57"/>
            <p:cNvSpPr/>
            <p:nvPr/>
          </p:nvSpPr>
          <p:spPr>
            <a:xfrm>
              <a:off x="1520" y="2939"/>
              <a:ext cx="2834" cy="1150"/>
            </a:xfrm>
            <a:prstGeom prst="rect">
              <a:avLst/>
            </a:prstGeom>
            <a:noFill/>
            <a:ln>
              <a:noFill/>
            </a:ln>
          </p:spPr>
          <p:txBody>
            <a:bodyPr spcFirstLastPara="1" wrap="square" lIns="91425" tIns="45700" rIns="91425" bIns="45700" anchor="t" anchorCtr="0">
              <a:noAutofit/>
            </a:bodyPr>
            <a:lstStyle/>
            <a:p>
              <a:pPr algn="ctr">
                <a:lnSpc>
                  <a:spcPct val="105000"/>
                </a:lnSpc>
              </a:pPr>
              <a:r>
                <a:rPr lang="en-US" sz="2000">
                  <a:solidFill>
                    <a:srgbClr val="000000"/>
                  </a:solidFill>
                  <a:latin typeface="Arial"/>
                  <a:ea typeface="Arial"/>
                  <a:cs typeface="Arial"/>
                  <a:sym typeface="Arial"/>
                </a:rPr>
                <a:t>Lower montane forest</a:t>
              </a:r>
              <a:endParaRPr sz="2000">
                <a:solidFill>
                  <a:srgbClr val="000000"/>
                </a:solidFill>
                <a:latin typeface="Arial"/>
                <a:ea typeface="Arial"/>
                <a:cs typeface="Arial"/>
                <a:sym typeface="Arial"/>
              </a:endParaRPr>
            </a:p>
            <a:p>
              <a:pPr algn="ctr">
                <a:lnSpc>
                  <a:spcPct val="105000"/>
                </a:lnSpc>
                <a:spcBef>
                  <a:spcPts val="400"/>
                </a:spcBef>
              </a:pPr>
              <a:r>
                <a:rPr lang="en-US" sz="2000">
                  <a:solidFill>
                    <a:srgbClr val="000000"/>
                  </a:solidFill>
                  <a:latin typeface="Arial"/>
                  <a:ea typeface="Arial"/>
                  <a:cs typeface="Arial"/>
                  <a:sym typeface="Arial"/>
                </a:rPr>
                <a:t>with </a:t>
              </a:r>
              <a:endParaRPr/>
            </a:p>
            <a:p>
              <a:pPr algn="ctr">
                <a:lnSpc>
                  <a:spcPct val="105000"/>
                </a:lnSpc>
                <a:spcBef>
                  <a:spcPts val="400"/>
                </a:spcBef>
              </a:pPr>
              <a:r>
                <a:rPr lang="en-US" sz="2000">
                  <a:solidFill>
                    <a:srgbClr val="000000"/>
                  </a:solidFill>
                  <a:latin typeface="Arial"/>
                  <a:ea typeface="Arial"/>
                  <a:cs typeface="Arial"/>
                  <a:sym typeface="Arial"/>
                </a:rPr>
                <a:t>Lower montane forest</a:t>
              </a:r>
              <a:endParaRPr sz="2000">
                <a:solidFill>
                  <a:srgbClr val="000000"/>
                </a:solidFill>
                <a:latin typeface="Arial"/>
                <a:ea typeface="Arial"/>
                <a:cs typeface="Arial"/>
                <a:sym typeface="Arial"/>
              </a:endParaRPr>
            </a:p>
          </p:txBody>
        </p:sp>
        <p:pic>
          <p:nvPicPr>
            <p:cNvPr id="860" name="Google Shape;860;p57" descr="Bemangidy Forest"/>
            <p:cNvPicPr preferRelativeResize="0"/>
            <p:nvPr/>
          </p:nvPicPr>
          <p:blipFill rotWithShape="1">
            <a:blip r:embed="rId3">
              <a:alphaModFix/>
            </a:blip>
            <a:srcRect/>
            <a:stretch/>
          </p:blipFill>
          <p:spPr>
            <a:xfrm>
              <a:off x="-49" y="3099"/>
              <a:ext cx="1569" cy="1044"/>
            </a:xfrm>
            <a:prstGeom prst="rect">
              <a:avLst/>
            </a:prstGeom>
            <a:noFill/>
            <a:ln>
              <a:noFill/>
            </a:ln>
          </p:spPr>
        </p:pic>
        <p:pic>
          <p:nvPicPr>
            <p:cNvPr id="861" name="Google Shape;861;p57" descr="Bemangidy Forest"/>
            <p:cNvPicPr preferRelativeResize="0"/>
            <p:nvPr/>
          </p:nvPicPr>
          <p:blipFill rotWithShape="1">
            <a:blip r:embed="rId3">
              <a:alphaModFix/>
            </a:blip>
            <a:srcRect/>
            <a:stretch/>
          </p:blipFill>
          <p:spPr>
            <a:xfrm>
              <a:off x="4337" y="3095"/>
              <a:ext cx="1569" cy="1044"/>
            </a:xfrm>
            <a:prstGeom prst="rect">
              <a:avLst/>
            </a:prstGeom>
            <a:noFill/>
            <a:ln>
              <a:noFill/>
            </a:ln>
          </p:spPr>
        </p:pic>
      </p:grpSp>
      <p:sp>
        <p:nvSpPr>
          <p:cNvPr id="862" name="Google Shape;862;p57"/>
          <p:cNvSpPr/>
          <p:nvPr/>
        </p:nvSpPr>
        <p:spPr>
          <a:xfrm>
            <a:off x="2934952" y="5967631"/>
            <a:ext cx="8915400" cy="701731"/>
          </a:xfrm>
          <a:prstGeom prst="rect">
            <a:avLst/>
          </a:prstGeom>
          <a:solidFill>
            <a:schemeClr val="accent6"/>
          </a:solidFill>
          <a:ln>
            <a:noFill/>
          </a:ln>
        </p:spPr>
        <p:txBody>
          <a:bodyPr spcFirstLastPara="1" wrap="square" lIns="91425" tIns="45700" rIns="91425" bIns="45700" anchor="t" anchorCtr="0">
            <a:noAutofit/>
          </a:bodyPr>
          <a:lstStyle/>
          <a:p>
            <a:pPr marL="514350" indent="-514350" algn="ctr"/>
            <a:r>
              <a:rPr lang="en-US" sz="2200" b="1" dirty="0">
                <a:solidFill>
                  <a:srgbClr val="FFFFFF"/>
                </a:solidFill>
                <a:ea typeface="Arial"/>
                <a:cs typeface="Arial"/>
                <a:sym typeface="Wingdings" panose="05000000000000000000" pitchFamily="2" charset="2"/>
              </a:rPr>
              <a:t> </a:t>
            </a:r>
            <a:r>
              <a:rPr lang="en-US" sz="2200" b="1" dirty="0">
                <a:solidFill>
                  <a:srgbClr val="FFFFFF"/>
                </a:solidFill>
                <a:ea typeface="Arial"/>
                <a:cs typeface="Arial"/>
                <a:sym typeface="Arial"/>
              </a:rPr>
              <a:t>WHEN do you think it may be appropriate to ‘trade up’ </a:t>
            </a:r>
            <a:endParaRPr sz="2200" b="1" dirty="0">
              <a:solidFill>
                <a:srgbClr val="FFFFFF"/>
              </a:solidFill>
              <a:ea typeface="Arial"/>
              <a:cs typeface="Arial"/>
            </a:endParaRPr>
          </a:p>
          <a:p>
            <a:pPr marL="514350" indent="-514350" algn="ctr"/>
            <a:r>
              <a:rPr lang="en-US" sz="2200" b="1" dirty="0">
                <a:solidFill>
                  <a:srgbClr val="FFFFFF"/>
                </a:solidFill>
                <a:ea typeface="Arial"/>
                <a:cs typeface="Arial"/>
                <a:sym typeface="Arial"/>
              </a:rPr>
              <a:t>and conserve a different (‘better’) kind of biodiversity to that affected?</a:t>
            </a:r>
            <a:endParaRPr sz="2200" b="1" dirty="0">
              <a:solidFill>
                <a:srgbClr val="FFFFFF"/>
              </a:solidFill>
              <a:ea typeface="Arial"/>
              <a:cs typeface="Arial"/>
            </a:endParaRPr>
          </a:p>
        </p:txBody>
      </p:sp>
      <p:sp>
        <p:nvSpPr>
          <p:cNvPr id="864" name="Google Shape;864;p57"/>
          <p:cNvSpPr txBox="1"/>
          <p:nvPr/>
        </p:nvSpPr>
        <p:spPr>
          <a:xfrm>
            <a:off x="2133600" y="-117903"/>
            <a:ext cx="8229600" cy="1066800"/>
          </a:xfrm>
          <a:prstGeom prst="rect">
            <a:avLst/>
          </a:prstGeom>
          <a:noFill/>
          <a:ln>
            <a:noFill/>
          </a:ln>
        </p:spPr>
        <p:txBody>
          <a:bodyPr spcFirstLastPara="1" wrap="square" lIns="91425" tIns="45700" rIns="91425" bIns="45700" anchor="ctr" anchorCtr="0">
            <a:noAutofit/>
          </a:bodyPr>
          <a:lstStyle/>
          <a:p>
            <a:pPr algn="ctr">
              <a:buClr>
                <a:srgbClr val="FFFFFF"/>
              </a:buClr>
            </a:pPr>
            <a:r>
              <a:rPr lang="en-US" sz="3000" dirty="0">
                <a:solidFill>
                  <a:srgbClr val="FFFFFF"/>
                </a:solidFill>
                <a:latin typeface="Arial"/>
                <a:ea typeface="Arial"/>
                <a:cs typeface="Arial"/>
                <a:sym typeface="Arial"/>
              </a:rPr>
              <a:t>Exchange rules</a:t>
            </a:r>
            <a:endParaRPr sz="3000" dirty="0">
              <a:solidFill>
                <a:srgbClr val="FFFFFF"/>
              </a:solidFill>
              <a:latin typeface="Arial"/>
              <a:ea typeface="Arial"/>
              <a:cs typeface="Arial"/>
              <a:sym typeface="Arial"/>
            </a:endParaRPr>
          </a:p>
        </p:txBody>
      </p:sp>
      <p:pic>
        <p:nvPicPr>
          <p:cNvPr id="865" name="Google Shape;865;p57"/>
          <p:cNvPicPr preferRelativeResize="0"/>
          <p:nvPr/>
        </p:nvPicPr>
        <p:blipFill rotWithShape="1">
          <a:blip r:embed="rId4">
            <a:alphaModFix/>
          </a:blip>
          <a:srcRect/>
          <a:stretch/>
        </p:blipFill>
        <p:spPr>
          <a:xfrm>
            <a:off x="2911507" y="2933339"/>
            <a:ext cx="1618715" cy="1407430"/>
          </a:xfrm>
          <a:prstGeom prst="rect">
            <a:avLst/>
          </a:prstGeom>
          <a:noFill/>
          <a:ln>
            <a:noFill/>
          </a:ln>
        </p:spPr>
      </p:pic>
      <p:pic>
        <p:nvPicPr>
          <p:cNvPr id="866" name="Google Shape;866;p57"/>
          <p:cNvPicPr preferRelativeResize="0"/>
          <p:nvPr/>
        </p:nvPicPr>
        <p:blipFill rotWithShape="1">
          <a:blip r:embed="rId4">
            <a:alphaModFix/>
          </a:blip>
          <a:srcRect/>
          <a:stretch/>
        </p:blipFill>
        <p:spPr>
          <a:xfrm>
            <a:off x="7789654" y="2961668"/>
            <a:ext cx="1618715" cy="1407430"/>
          </a:xfrm>
          <a:prstGeom prst="rect">
            <a:avLst/>
          </a:prstGeom>
          <a:noFill/>
          <a:ln>
            <a:noFill/>
          </a:ln>
        </p:spPr>
      </p:pic>
      <p:pic>
        <p:nvPicPr>
          <p:cNvPr id="15" name="Picture 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419836" y="1515191"/>
            <a:ext cx="1115616" cy="68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5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5116188" y="2492613"/>
            <a:ext cx="1491403" cy="813412"/>
          </a:xfrm>
          <a:prstGeom prst="rect">
            <a:avLst/>
          </a:prstGeom>
          <a:noFill/>
          <a:ln w="9525">
            <a:noFill/>
            <a:miter lim="800000"/>
            <a:headEnd/>
            <a:tailEnd/>
          </a:ln>
        </p:spPr>
        <p:txBody>
          <a:bodyPr/>
          <a:lstStyle/>
          <a:p>
            <a:pPr algn="ctr" eaLnBrk="0" hangingPunct="0">
              <a:lnSpc>
                <a:spcPct val="105000"/>
              </a:lnSpc>
              <a:spcBef>
                <a:spcPct val="20000"/>
              </a:spcBef>
            </a:pPr>
            <a:r>
              <a:rPr lang="fr-FR" sz="2000" b="1" dirty="0">
                <a:solidFill>
                  <a:prstClr val="black"/>
                </a:solidFill>
                <a:cs typeface="Arial" pitchFamily="34" charset="0"/>
              </a:rPr>
              <a:t>How </a:t>
            </a:r>
            <a:r>
              <a:rPr lang="fr-FR" sz="2000" b="1" dirty="0" err="1">
                <a:solidFill>
                  <a:prstClr val="black"/>
                </a:solidFill>
                <a:cs typeface="Arial" pitchFamily="34" charset="0"/>
              </a:rPr>
              <a:t>many</a:t>
            </a:r>
            <a:r>
              <a:rPr lang="fr-FR" sz="2000" b="1" dirty="0">
                <a:solidFill>
                  <a:prstClr val="black"/>
                </a:solidFill>
                <a:cs typeface="Arial" pitchFamily="34" charset="0"/>
              </a:rPr>
              <a:t> </a:t>
            </a:r>
            <a:r>
              <a:rPr lang="fr-FR" sz="2000" b="1" dirty="0" err="1">
                <a:solidFill>
                  <a:prstClr val="black"/>
                </a:solidFill>
                <a:cs typeface="Arial" pitchFamily="34" charset="0"/>
              </a:rPr>
              <a:t>birds</a:t>
            </a:r>
            <a:r>
              <a:rPr lang="fr-FR" sz="2000" b="1" dirty="0">
                <a:solidFill>
                  <a:prstClr val="black"/>
                </a:solidFill>
                <a:cs typeface="Arial" pitchFamily="34" charset="0"/>
              </a:rPr>
              <a:t>?</a:t>
            </a:r>
          </a:p>
        </p:txBody>
      </p:sp>
      <p:sp>
        <p:nvSpPr>
          <p:cNvPr id="11" name="Rectangle 7"/>
          <p:cNvSpPr>
            <a:spLocks noChangeArrowheads="1"/>
          </p:cNvSpPr>
          <p:nvPr/>
        </p:nvSpPr>
        <p:spPr bwMode="auto">
          <a:xfrm>
            <a:off x="5116187" y="4179239"/>
            <a:ext cx="1440442" cy="1043698"/>
          </a:xfrm>
          <a:prstGeom prst="rect">
            <a:avLst/>
          </a:prstGeom>
          <a:noFill/>
          <a:ln w="9525">
            <a:noFill/>
            <a:miter lim="800000"/>
            <a:headEnd/>
            <a:tailEnd/>
          </a:ln>
        </p:spPr>
        <p:txBody>
          <a:bodyPr/>
          <a:lstStyle/>
          <a:p>
            <a:pPr algn="ctr" eaLnBrk="0" hangingPunct="0">
              <a:lnSpc>
                <a:spcPct val="105000"/>
              </a:lnSpc>
              <a:spcBef>
                <a:spcPct val="20000"/>
              </a:spcBef>
            </a:pPr>
            <a:r>
              <a:rPr lang="fr-FR" sz="2000" b="1" dirty="0" err="1">
                <a:solidFill>
                  <a:prstClr val="black"/>
                </a:solidFill>
                <a:cs typeface="Arial" pitchFamily="34" charset="0"/>
              </a:rPr>
              <a:t>What</a:t>
            </a:r>
            <a:r>
              <a:rPr lang="fr-FR" sz="2000" b="1" dirty="0">
                <a:solidFill>
                  <a:prstClr val="black"/>
                </a:solidFill>
                <a:cs typeface="Arial" pitchFamily="34" charset="0"/>
              </a:rPr>
              <a:t> area (</a:t>
            </a:r>
            <a:r>
              <a:rPr lang="fr-FR" sz="2000" b="1" dirty="0" err="1">
                <a:solidFill>
                  <a:prstClr val="black"/>
                </a:solidFill>
                <a:cs typeface="Arial" pitchFamily="34" charset="0"/>
              </a:rPr>
              <a:t>e.g</a:t>
            </a:r>
            <a:r>
              <a:rPr lang="fr-FR" sz="2000" b="1" dirty="0">
                <a:solidFill>
                  <a:prstClr val="black"/>
                </a:solidFill>
                <a:cs typeface="Arial" pitchFamily="34" charset="0"/>
              </a:rPr>
              <a:t>. in ha) of habitat?</a:t>
            </a:r>
          </a:p>
        </p:txBody>
      </p:sp>
      <p:pic>
        <p:nvPicPr>
          <p:cNvPr id="12" name="Picture 8" descr="Bemangidy Fore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9923" y="4117525"/>
            <a:ext cx="2239692" cy="1390300"/>
          </a:xfrm>
          <a:prstGeom prst="rect">
            <a:avLst/>
          </a:prstGeom>
          <a:noFill/>
          <a:ln w="9525">
            <a:noFill/>
            <a:miter lim="800000"/>
            <a:headEnd/>
            <a:tailEnd/>
          </a:ln>
        </p:spPr>
      </p:pic>
      <p:pic>
        <p:nvPicPr>
          <p:cNvPr id="13" name="Picture 9" descr="Bemangidy Fore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71879" y="4179239"/>
            <a:ext cx="2221801" cy="1297932"/>
          </a:xfrm>
          <a:prstGeom prst="rect">
            <a:avLst/>
          </a:prstGeom>
          <a:noFill/>
          <a:ln w="9525">
            <a:noFill/>
            <a:miter lim="800000"/>
            <a:headEnd/>
            <a:tailEnd/>
          </a:ln>
        </p:spPr>
      </p:pic>
      <p:pic>
        <p:nvPicPr>
          <p:cNvPr id="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94600" y="3118849"/>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620950" y="5972886"/>
            <a:ext cx="7196123" cy="763194"/>
          </a:xfrm>
          <a:prstGeom prst="rect">
            <a:avLst/>
          </a:prstGeom>
          <a:solidFill>
            <a:schemeClr val="accent6"/>
          </a:solidFill>
          <a:ln>
            <a:noFill/>
          </a:ln>
        </p:spPr>
        <p:txBody>
          <a:bodyPr spcFirstLastPara="1" wrap="square" lIns="91425" tIns="45700" rIns="91425" bIns="45700" anchor="t" anchorCtr="0">
            <a:noAutofit/>
          </a:bodyPr>
          <a:lstStyle/>
          <a:p>
            <a:pPr marL="514350" indent="-514350" algn="ctr"/>
            <a:r>
              <a:rPr lang="fr-FR" sz="2200" b="1" dirty="0">
                <a:solidFill>
                  <a:srgbClr val="FFFFFF"/>
                </a:solidFill>
                <a:latin typeface="+mj-lt"/>
                <a:ea typeface="Arial"/>
                <a:cs typeface="Arial"/>
                <a:sym typeface="Wingdings" panose="05000000000000000000" pitchFamily="2" charset="2"/>
              </a:rPr>
              <a:t> </a:t>
            </a:r>
            <a:r>
              <a:rPr lang="fr-FR" sz="2200" b="1" dirty="0">
                <a:solidFill>
                  <a:srgbClr val="FFFFFF"/>
                </a:solidFill>
                <a:ea typeface="Arial"/>
                <a:cs typeface="Arial"/>
                <a:sym typeface="Wingdings" panose="05000000000000000000" pitchFamily="2" charset="2"/>
              </a:rPr>
              <a:t>Is area </a:t>
            </a:r>
            <a:r>
              <a:rPr lang="fr-FR" sz="2200" b="1" dirty="0" err="1">
                <a:solidFill>
                  <a:srgbClr val="FFFFFF"/>
                </a:solidFill>
                <a:ea typeface="Arial"/>
                <a:cs typeface="Arial"/>
                <a:sym typeface="Wingdings" panose="05000000000000000000" pitchFamily="2" charset="2"/>
              </a:rPr>
              <a:t>alone</a:t>
            </a:r>
            <a:r>
              <a:rPr lang="fr-FR" sz="2200" b="1" dirty="0">
                <a:solidFill>
                  <a:srgbClr val="FFFFFF"/>
                </a:solidFill>
                <a:ea typeface="Arial"/>
                <a:cs typeface="Arial"/>
                <a:sym typeface="Wingdings" panose="05000000000000000000" pitchFamily="2" charset="2"/>
              </a:rPr>
              <a:t> </a:t>
            </a:r>
            <a:r>
              <a:rPr lang="fr-FR" sz="2200" b="1" dirty="0" err="1">
                <a:solidFill>
                  <a:srgbClr val="FFFFFF"/>
                </a:solidFill>
                <a:ea typeface="Arial"/>
                <a:cs typeface="Arial"/>
                <a:sym typeface="Wingdings" panose="05000000000000000000" pitchFamily="2" charset="2"/>
              </a:rPr>
              <a:t>sufficient</a:t>
            </a:r>
            <a:r>
              <a:rPr lang="fr-FR" sz="2200" b="1" dirty="0">
                <a:solidFill>
                  <a:srgbClr val="FFFFFF"/>
                </a:solidFill>
                <a:ea typeface="Arial"/>
                <a:cs typeface="Arial"/>
                <a:sym typeface="Wingdings" panose="05000000000000000000" pitchFamily="2" charset="2"/>
              </a:rPr>
              <a:t> to </a:t>
            </a:r>
            <a:r>
              <a:rPr lang="fr-FR" sz="2200" b="1" dirty="0" err="1">
                <a:solidFill>
                  <a:srgbClr val="FFFFFF"/>
                </a:solidFill>
                <a:ea typeface="Arial"/>
                <a:cs typeface="Arial"/>
                <a:sym typeface="Wingdings" panose="05000000000000000000" pitchFamily="2" charset="2"/>
              </a:rPr>
              <a:t>develop</a:t>
            </a:r>
            <a:r>
              <a:rPr lang="fr-FR" sz="2200" b="1" dirty="0">
                <a:solidFill>
                  <a:srgbClr val="FFFFFF"/>
                </a:solidFill>
                <a:ea typeface="Arial"/>
                <a:cs typeface="Arial"/>
                <a:sym typeface="Wingdings" panose="05000000000000000000" pitchFamily="2" charset="2"/>
              </a:rPr>
              <a:t> an </a:t>
            </a:r>
            <a:r>
              <a:rPr lang="fr-FR" sz="2200" b="1" dirty="0" err="1">
                <a:solidFill>
                  <a:srgbClr val="FFFFFF"/>
                </a:solidFill>
                <a:ea typeface="Arial"/>
                <a:cs typeface="Arial"/>
                <a:sym typeface="Wingdings" panose="05000000000000000000" pitchFamily="2" charset="2"/>
              </a:rPr>
              <a:t>appropriate</a:t>
            </a:r>
            <a:r>
              <a:rPr lang="fr-FR" sz="2200" b="1" dirty="0">
                <a:solidFill>
                  <a:srgbClr val="FFFFFF"/>
                </a:solidFill>
                <a:ea typeface="Arial"/>
                <a:cs typeface="Arial"/>
                <a:sym typeface="Wingdings" panose="05000000000000000000" pitchFamily="2" charset="2"/>
              </a:rPr>
              <a:t> offset to </a:t>
            </a:r>
            <a:r>
              <a:rPr lang="fr-FR" sz="2200" b="1" dirty="0" err="1">
                <a:solidFill>
                  <a:srgbClr val="FFFFFF"/>
                </a:solidFill>
                <a:ea typeface="Arial"/>
                <a:cs typeface="Arial"/>
                <a:sym typeface="Wingdings" panose="05000000000000000000" pitchFamily="2" charset="2"/>
              </a:rPr>
              <a:t>compensate</a:t>
            </a:r>
            <a:r>
              <a:rPr lang="fr-FR" sz="2200" b="1" dirty="0">
                <a:solidFill>
                  <a:srgbClr val="FFFFFF"/>
                </a:solidFill>
                <a:ea typeface="Arial"/>
                <a:cs typeface="Arial"/>
                <a:sym typeface="Wingdings" panose="05000000000000000000" pitchFamily="2" charset="2"/>
              </a:rPr>
              <a:t> for impacts?</a:t>
            </a:r>
            <a:endParaRPr lang="fr-FR" sz="2200" b="1" dirty="0">
              <a:solidFill>
                <a:srgbClr val="FFFFFF"/>
              </a:solidFill>
              <a:ea typeface="Arial"/>
              <a:cs typeface="Arial"/>
            </a:endParaRPr>
          </a:p>
        </p:txBody>
      </p:sp>
      <p:sp>
        <p:nvSpPr>
          <p:cNvPr id="16" name="Text Box 6"/>
          <p:cNvSpPr txBox="1">
            <a:spLocks noChangeArrowheads="1"/>
          </p:cNvSpPr>
          <p:nvPr/>
        </p:nvSpPr>
        <p:spPr bwMode="auto">
          <a:xfrm>
            <a:off x="1898919" y="875729"/>
            <a:ext cx="8032304" cy="892552"/>
          </a:xfrm>
          <a:prstGeom prst="rect">
            <a:avLst/>
          </a:prstGeom>
          <a:noFill/>
          <a:ln w="9525">
            <a:noFill/>
            <a:miter lim="800000"/>
            <a:headEnd/>
            <a:tailEnd/>
          </a:ln>
        </p:spPr>
        <p:txBody>
          <a:bodyPr wrap="square">
            <a:spAutoFit/>
          </a:bodyPr>
          <a:lstStyle/>
          <a:p>
            <a:pPr algn="ctr">
              <a:spcBef>
                <a:spcPct val="0"/>
              </a:spcBef>
            </a:pPr>
            <a:r>
              <a:rPr lang="es-CO" sz="2600" b="1" u="sng" dirty="0" err="1">
                <a:solidFill>
                  <a:srgbClr val="70AD47">
                    <a:lumMod val="75000"/>
                  </a:srgbClr>
                </a:solidFill>
                <a:cs typeface="Arial" pitchFamily="34" charset="0"/>
              </a:rPr>
              <a:t>What</a:t>
            </a:r>
            <a:r>
              <a:rPr lang="es-CO" sz="2600" b="1" u="sng" dirty="0">
                <a:solidFill>
                  <a:srgbClr val="70AD47">
                    <a:lumMod val="75000"/>
                  </a:srgbClr>
                </a:solidFill>
                <a:cs typeface="Arial" pitchFamily="34" charset="0"/>
              </a:rPr>
              <a:t> </a:t>
            </a:r>
            <a:r>
              <a:rPr lang="es-CO" sz="2600" b="1" u="sng" dirty="0" err="1">
                <a:solidFill>
                  <a:srgbClr val="70AD47">
                    <a:lumMod val="75000"/>
                  </a:srgbClr>
                </a:solidFill>
                <a:cs typeface="Arial" pitchFamily="34" charset="0"/>
              </a:rPr>
              <a:t>units</a:t>
            </a:r>
            <a:r>
              <a:rPr lang="es-CO" sz="2600" b="1" u="sng" dirty="0">
                <a:solidFill>
                  <a:srgbClr val="70AD47">
                    <a:lumMod val="75000"/>
                  </a:srgbClr>
                </a:solidFill>
                <a:cs typeface="Arial" pitchFamily="34" charset="0"/>
              </a:rPr>
              <a:t> </a:t>
            </a:r>
            <a:r>
              <a:rPr lang="es-CO" sz="2600" b="1" u="sng" dirty="0" err="1">
                <a:solidFill>
                  <a:srgbClr val="70AD47">
                    <a:lumMod val="75000"/>
                  </a:srgbClr>
                </a:solidFill>
                <a:cs typeface="Arial" pitchFamily="34" charset="0"/>
              </a:rPr>
              <a:t>or</a:t>
            </a:r>
            <a:r>
              <a:rPr lang="es-CO" sz="2600" b="1" u="sng" dirty="0">
                <a:solidFill>
                  <a:srgbClr val="70AD47">
                    <a:lumMod val="75000"/>
                  </a:srgbClr>
                </a:solidFill>
                <a:cs typeface="Arial" pitchFamily="34" charset="0"/>
              </a:rPr>
              <a:t> </a:t>
            </a:r>
            <a:r>
              <a:rPr lang="es-CO" sz="2600" b="1" u="sng" dirty="0" err="1">
                <a:solidFill>
                  <a:srgbClr val="70AD47">
                    <a:lumMod val="75000"/>
                  </a:srgbClr>
                </a:solidFill>
                <a:cs typeface="Arial" pitchFamily="34" charset="0"/>
              </a:rPr>
              <a:t>index</a:t>
            </a:r>
            <a:r>
              <a:rPr lang="es-CO" sz="2600" b="1" u="sng" dirty="0">
                <a:solidFill>
                  <a:srgbClr val="70AD47">
                    <a:lumMod val="75000"/>
                  </a:srgbClr>
                </a:solidFill>
                <a:cs typeface="Arial" pitchFamily="34" charset="0"/>
              </a:rPr>
              <a:t> to use </a:t>
            </a:r>
            <a:r>
              <a:rPr lang="es-CO" sz="2600" b="1" u="sng" dirty="0" err="1">
                <a:solidFill>
                  <a:srgbClr val="70AD47">
                    <a:lumMod val="75000"/>
                  </a:srgbClr>
                </a:solidFill>
                <a:cs typeface="Arial" pitchFamily="34" charset="0"/>
              </a:rPr>
              <a:t>measure</a:t>
            </a:r>
            <a:r>
              <a:rPr lang="es-CO" sz="2600" b="1" u="sng" dirty="0">
                <a:solidFill>
                  <a:srgbClr val="70AD47">
                    <a:lumMod val="75000"/>
                  </a:srgbClr>
                </a:solidFill>
                <a:cs typeface="Arial" pitchFamily="34" charset="0"/>
              </a:rPr>
              <a:t> </a:t>
            </a:r>
            <a:r>
              <a:rPr lang="es-CO" sz="2600" b="1" u="sng" dirty="0" err="1">
                <a:solidFill>
                  <a:srgbClr val="70AD47">
                    <a:lumMod val="75000"/>
                  </a:srgbClr>
                </a:solidFill>
                <a:cs typeface="Arial" pitchFamily="34" charset="0"/>
              </a:rPr>
              <a:t>how</a:t>
            </a:r>
            <a:r>
              <a:rPr lang="es-CO" sz="2600" b="1" u="sng" dirty="0">
                <a:solidFill>
                  <a:srgbClr val="70AD47">
                    <a:lumMod val="75000"/>
                  </a:srgbClr>
                </a:solidFill>
                <a:cs typeface="Arial" pitchFamily="34" charset="0"/>
              </a:rPr>
              <a:t> MUCH </a:t>
            </a:r>
            <a:r>
              <a:rPr lang="es-CO" sz="2600" b="1" u="sng" dirty="0" err="1">
                <a:solidFill>
                  <a:srgbClr val="70AD47">
                    <a:lumMod val="75000"/>
                  </a:srgbClr>
                </a:solidFill>
                <a:cs typeface="Arial" pitchFamily="34" charset="0"/>
              </a:rPr>
              <a:t>is</a:t>
            </a:r>
            <a:r>
              <a:rPr lang="es-CO" sz="2600" b="1" u="sng" dirty="0">
                <a:solidFill>
                  <a:srgbClr val="70AD47">
                    <a:lumMod val="75000"/>
                  </a:srgbClr>
                </a:solidFill>
                <a:cs typeface="Arial" pitchFamily="34" charset="0"/>
              </a:rPr>
              <a:t> </a:t>
            </a:r>
            <a:r>
              <a:rPr lang="es-CO" sz="2600" b="1" u="sng" dirty="0" err="1">
                <a:solidFill>
                  <a:srgbClr val="70AD47">
                    <a:lumMod val="75000"/>
                  </a:srgbClr>
                </a:solidFill>
                <a:cs typeface="Arial" pitchFamily="34" charset="0"/>
              </a:rPr>
              <a:t>affected</a:t>
            </a:r>
            <a:r>
              <a:rPr lang="es-CO" sz="2600" b="1" u="sng" dirty="0">
                <a:solidFill>
                  <a:srgbClr val="70AD47">
                    <a:lumMod val="75000"/>
                  </a:srgbClr>
                </a:solidFill>
                <a:cs typeface="Arial" pitchFamily="34" charset="0"/>
              </a:rPr>
              <a:t> (</a:t>
            </a:r>
            <a:r>
              <a:rPr lang="es-CO" sz="2600" b="1" u="sng" dirty="0" err="1">
                <a:solidFill>
                  <a:srgbClr val="70AD47">
                    <a:lumMod val="75000"/>
                  </a:srgbClr>
                </a:solidFill>
                <a:cs typeface="Arial" pitchFamily="34" charset="0"/>
              </a:rPr>
              <a:t>lost</a:t>
            </a:r>
            <a:r>
              <a:rPr lang="es-CO" sz="2600" b="1" u="sng" dirty="0">
                <a:solidFill>
                  <a:srgbClr val="70AD47">
                    <a:lumMod val="75000"/>
                  </a:srgbClr>
                </a:solidFill>
                <a:cs typeface="Arial" pitchFamily="34" charset="0"/>
              </a:rPr>
              <a:t> and </a:t>
            </a:r>
            <a:r>
              <a:rPr lang="es-CO" sz="2600" b="1" u="sng" dirty="0" err="1">
                <a:solidFill>
                  <a:srgbClr val="70AD47">
                    <a:lumMod val="75000"/>
                  </a:srgbClr>
                </a:solidFill>
                <a:cs typeface="Arial" pitchFamily="34" charset="0"/>
              </a:rPr>
              <a:t>gained</a:t>
            </a:r>
            <a:r>
              <a:rPr lang="es-CO" sz="2600" b="1" u="sng" dirty="0">
                <a:solidFill>
                  <a:srgbClr val="70AD47">
                    <a:lumMod val="75000"/>
                  </a:srgbClr>
                </a:solidFill>
                <a:cs typeface="Arial" pitchFamily="34" charset="0"/>
              </a:rPr>
              <a:t>)?</a:t>
            </a:r>
            <a:endParaRPr lang="es-CO" sz="2600" dirty="0">
              <a:solidFill>
                <a:srgbClr val="70AD47">
                  <a:lumMod val="75000"/>
                </a:srgbClr>
              </a:solidFill>
              <a:cs typeface="Arial" pitchFamily="34" charset="0"/>
            </a:endParaRPr>
          </a:p>
        </p:txBody>
      </p:sp>
      <p:sp>
        <p:nvSpPr>
          <p:cNvPr id="19" name="Title 2"/>
          <p:cNvSpPr txBox="1">
            <a:spLocks/>
          </p:cNvSpPr>
          <p:nvPr/>
        </p:nvSpPr>
        <p:spPr>
          <a:xfrm>
            <a:off x="1250776" y="141264"/>
            <a:ext cx="8229600" cy="479425"/>
          </a:xfrm>
          <a:prstGeom prst="rect">
            <a:avLst/>
          </a:prstGeom>
          <a:noFill/>
          <a:ln w="9525">
            <a:noFill/>
            <a:miter lim="800000"/>
            <a:headEnd/>
            <a:tailEnd/>
          </a:ln>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2800" kern="0" dirty="0">
                <a:solidFill>
                  <a:prstClr val="white"/>
                </a:solidFill>
                <a:latin typeface="Arial" panose="020B0604020202020204" pitchFamily="34" charset="0"/>
                <a:ea typeface="+mn-ea"/>
                <a:cs typeface="Arial" panose="020B0604020202020204" pitchFamily="34" charset="0"/>
              </a:rPr>
              <a:t>Metrics</a:t>
            </a:r>
            <a:endParaRPr lang="en-GB" sz="2800" kern="0" dirty="0">
              <a:solidFill>
                <a:prstClr val="white"/>
              </a:solidFill>
              <a:latin typeface="Arial" panose="020B0604020202020204" pitchFamily="34" charset="0"/>
              <a:ea typeface="+mn-ea"/>
              <a:cs typeface="Arial" panose="020B0604020202020204" pitchFamily="34" charset="0"/>
            </a:endParaRPr>
          </a:p>
        </p:txBody>
      </p:sp>
      <p:pic>
        <p:nvPicPr>
          <p:cNvPr id="2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92884" y="3348611"/>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01719" y="2700539"/>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58682" y="2628531"/>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4915" y="2107224"/>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55948" y="2125482"/>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67008" y="3065099"/>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65292" y="3294861"/>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74127" y="2646789"/>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1090" y="2574781"/>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7323" y="2053474"/>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28356" y="2071732"/>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313" y="1882264"/>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28356" y="2774561"/>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87323" y="3288997"/>
            <a:ext cx="806357" cy="6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701457" y="1521211"/>
            <a:ext cx="1115616" cy="68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4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animBg="1"/>
    </p:bldLst>
  </p:timing>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3882</TotalTime>
  <Words>3020</Words>
  <Application>Microsoft Office PowerPoint</Application>
  <PresentationFormat>Widescreen</PresentationFormat>
  <Paragraphs>280</Paragraphs>
  <Slides>21</Slides>
  <Notes>21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5" baseType="lpstr">
      <vt:lpstr>ＭＳ Ｐゴシック</vt:lpstr>
      <vt:lpstr>ＭＳ Ｐゴシック</vt:lpstr>
      <vt:lpstr>Arial</vt:lpstr>
      <vt:lpstr>Calibri</vt:lpstr>
      <vt:lpstr>Calibri Light</vt:lpstr>
      <vt:lpstr>Garamond</vt:lpstr>
      <vt:lpstr>Symbol</vt:lpstr>
      <vt:lpstr>Tahoma</vt:lpstr>
      <vt:lpstr>Times</vt:lpstr>
      <vt:lpstr>Times New Roman</vt:lpstr>
      <vt:lpstr>Wingdings</vt:lpstr>
      <vt:lpstr>1_Conception personnalisée</vt:lpstr>
      <vt:lpstr>2_Conception personnalisée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so many metrics out there! How to choose the right one?</vt:lpstr>
      <vt:lpstr>Ecosystem 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COMBO Project – Annual Report 2016</dc:title>
  <dc:creator>Hugo Rainey</dc:creator>
  <cp:lastModifiedBy>Rainey, Hugo</cp:lastModifiedBy>
  <cp:revision>1270</cp:revision>
  <dcterms:created xsi:type="dcterms:W3CDTF">2017-02-28T16:55:13Z</dcterms:created>
  <dcterms:modified xsi:type="dcterms:W3CDTF">2020-02-17T16:43:00Z</dcterms:modified>
</cp:coreProperties>
</file>